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B8C5B0FA-A9C6-62FE-1C8C-85202DBCC8D4}">
  <a:tblStyle styleId="{B8C5B0FA-A9C6-62FE-1C8C-85202DBCC8D4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presProps" Target="presProps.xml" /><Relationship Id="rId25" Type="http://schemas.openxmlformats.org/officeDocument/2006/relationships/tableStyles" Target="tableStyles.xml" /><Relationship Id="rId26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 rtlCol="0"/>
          <a:lstStyle/>
          <a:p>
            <a:pPr>
              <a:defRPr/>
            </a:pPr>
            <a:fld id="{156E68BC-99F5-4C75-8DB2-0F525DB73349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/>
          <a:p>
            <a:pPr>
              <a:defRPr/>
            </a:pPr>
            <a:fld id="{A6AF1B4E-90EC-4A51-B6E5-B702C054ECB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 rtlCol="0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 rtlCol="0"/>
          <a:lstStyle/>
          <a:p>
            <a:pPr>
              <a:defRPr/>
            </a:pPr>
            <a:fld id="{9C3300F9-F3FF-4123-880F-938097F97806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/>
          <a:p>
            <a:pPr>
              <a:defRPr/>
            </a:pPr>
            <a:fld id="{A6AF1B4E-90EC-4A51-B6E5-B702C054ECB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 rtlCol="0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 rtlCol="0"/>
          <a:lstStyle/>
          <a:p>
            <a:pPr>
              <a:defRPr/>
            </a:pPr>
            <a:fld id="{54FD3DBA-67C6-4609-B2F6-13844D98BBEC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/>
          <a:p>
            <a:pPr>
              <a:defRPr/>
            </a:pPr>
            <a:fld id="{A6AF1B4E-90EC-4A51-B6E5-B702C054ECB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 rtlCol="0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 rtlCol="0"/>
          <a:lstStyle/>
          <a:p>
            <a:pPr>
              <a:defRPr/>
            </a:pPr>
            <a:fld id="{AEBA6C93-9A3A-40AB-B173-88F67C7CD746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/>
          <a:p>
            <a:pPr>
              <a:defRPr/>
            </a:pPr>
            <a:fld id="{A6AF1B4E-90EC-4A51-B6E5-B702C054ECB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 rtlCol="0"/>
          <a:lstStyle/>
          <a:p>
            <a:pPr>
              <a:defRPr/>
            </a:pPr>
            <a:fld id="{80F6733D-09A8-468B-A2F5-368EB7DF471D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/>
          <a:p>
            <a:pPr>
              <a:defRPr/>
            </a:pPr>
            <a:fld id="{A6AF1B4E-90EC-4A51-B6E5-B702C054ECB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 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 rtlCol="0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 rtlCol="0"/>
          <a:lstStyle/>
          <a:p>
            <a:pPr>
              <a:defRPr/>
            </a:pPr>
            <a:fld id="{170B0CD2-7973-467E-B4EC-52F0F9777B49}" type="datetime1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/>
          <a:p>
            <a:pPr>
              <a:defRPr/>
            </a:pPr>
            <a:fld id="{A6AF1B4E-90EC-4A51-B6E5-B702C054ECB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 rtlCol="0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 rtlCol="0"/>
          <a:lstStyle/>
          <a:p>
            <a:pPr>
              <a:defRPr/>
            </a:pPr>
            <a:fld id="{8D4B1586-B019-4DAD-ABCB-545ABB43208F}" type="datetime1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/>
          <a:p>
            <a:pPr>
              <a:defRPr/>
            </a:pPr>
            <a:fld id="{A6AF1B4E-90EC-4A51-B6E5-B702C054ECB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 rtlCol="0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 rtlCol="0"/>
          <a:lstStyle/>
          <a:p>
            <a:pPr>
              <a:defRPr/>
            </a:pPr>
            <a:fld id="{37EF6A20-57C0-4A8C-8BFF-B497C7A15619}" type="datetime1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/>
          <a:p>
            <a:pPr>
              <a:defRPr/>
            </a:pPr>
            <a:fld id="{A6AF1B4E-90EC-4A51-B6E5-B702C054ECB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 rtlCol="0"/>
          <a:lstStyle/>
          <a:p>
            <a:pPr>
              <a:defRPr/>
            </a:pPr>
            <a:fld id="{B8DAE915-6A3C-4DC3-B50A-20282B4A4EBD}" type="datetime1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/>
          <a:p>
            <a:pPr>
              <a:defRPr/>
            </a:pPr>
            <a:fld id="{A6AF1B4E-90EC-4A51-B6E5-B702C054ECB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 rtlCol="0"/>
          <a:lstStyle/>
          <a:p>
            <a:pPr>
              <a:defRPr/>
            </a:pPr>
            <a:fld id="{C85DDB2B-DAA3-4D05-873A-C50EDC6723C0}" type="datetime1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/>
          <a:p>
            <a:pPr>
              <a:defRPr/>
            </a:pPr>
            <a:fld id="{A6AF1B4E-90EC-4A51-B6E5-B702C054ECB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 hasCustomPrompt="1"/>
          </p:nvPr>
        </p:nvSpPr>
        <p:spPr bwMode="auto"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Щелкните значок, чтобы добавить фото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 rtlCol="0"/>
          <a:lstStyle/>
          <a:p>
            <a:pPr>
              <a:defRPr/>
            </a:pPr>
            <a:fld id="{C14B2242-F71C-4E50-AC3D-7024FCADD523}" type="datetime1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/>
          <a:p>
            <a:pPr>
              <a:defRPr/>
            </a:pPr>
            <a:fld id="{A6AF1B4E-90EC-4A51-B6E5-B702C054ECB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BE2DD8-BF61-4FF4-B70E-A8654E9A01EE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AF1B4E-90EC-4A51-B6E5-B702C054ECB0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1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1">
            <a:lumMod val="7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 flipH="0" flipV="0">
            <a:off x="4074326" y="4490108"/>
            <a:ext cx="7561689" cy="152929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lang="ru-RU" sz="3600"/>
              <a:t>Неделя ответственного отношения к здоровью полости рта</a:t>
            </a:r>
            <a:endParaRPr sz="3600"/>
          </a:p>
          <a:p>
            <a:pPr algn="ctr">
              <a:defRPr/>
            </a:pPr>
            <a:r>
              <a:rPr lang="ru-RU" sz="3600"/>
              <a:t>(6.02.2023 – 12.02.2023) </a:t>
            </a:r>
            <a:endParaRPr/>
          </a:p>
          <a:p>
            <a:pPr algn="l">
              <a:defRPr/>
            </a:pPr>
            <a:endParaRPr lang="ru-RU" sz="4400">
              <a:latin typeface="+mn-lt"/>
              <a:cs typeface="Posterama"/>
            </a:endParaRPr>
          </a:p>
        </p:txBody>
      </p:sp>
      <p:sp>
        <p:nvSpPr>
          <p:cNvPr id="29" name="Полилиния: Фигура 28"/>
          <p:cNvSpPr>
            <a:spLocks noChangeAspect="1"/>
          </p:cNvSpPr>
          <p:nvPr/>
        </p:nvSpPr>
        <p:spPr bwMode="auto"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 fill="norm" stroke="1" extrusionOk="0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Полилиния: Фигура 30"/>
          <p:cNvSpPr>
            <a:spLocks noChangeAspect="1"/>
          </p:cNvSpPr>
          <p:nvPr/>
        </p:nvSpPr>
        <p:spPr bwMode="auto">
          <a:xfrm>
            <a:off x="0" y="2288332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 fill="norm" stroke="1" extrusionOk="0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Полилиния: фигура 32"/>
          <p:cNvSpPr>
            <a:spLocks noChangeAspect="1"/>
          </p:cNvSpPr>
          <p:nvPr/>
        </p:nvSpPr>
        <p:spPr bwMode="auto"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 fill="norm" stroke="1" extrusionOk="0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Полилиния: Фигура 34"/>
          <p:cNvSpPr>
            <a:spLocks noChangeAspect="1"/>
          </p:cNvSpPr>
          <p:nvPr/>
        </p:nvSpPr>
        <p:spPr bwMode="auto">
          <a:xfrm>
            <a:off x="1411165" y="108348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 fill="norm" stroke="1" extrusionOk="0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Овал 36"/>
          <p:cNvSpPr>
            <a:spLocks noChangeAspect="1"/>
          </p:cNvSpPr>
          <p:nvPr/>
        </p:nvSpPr>
        <p:spPr bwMode="auto">
          <a:xfrm>
            <a:off x="5303117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Овал 38"/>
          <p:cNvSpPr>
            <a:spLocks noChangeAspect="1"/>
          </p:cNvSpPr>
          <p:nvPr/>
        </p:nvSpPr>
        <p:spPr bwMode="auto">
          <a:xfrm>
            <a:off x="5467709" y="780500"/>
            <a:ext cx="2852928" cy="28529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Полилиния: Фигура 40"/>
          <p:cNvSpPr>
            <a:spLocks noChangeAspect="1"/>
          </p:cNvSpPr>
          <p:nvPr/>
        </p:nvSpPr>
        <p:spPr bwMode="auto"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 fill="norm" stroke="1" extrusionOk="0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Полилиния: Фигура 42"/>
          <p:cNvSpPr>
            <a:spLocks noChangeAspect="1"/>
          </p:cNvSpPr>
          <p:nvPr/>
        </p:nvSpPr>
        <p:spPr bwMode="auto">
          <a:xfrm>
            <a:off x="8918760" y="14463"/>
            <a:ext cx="3273238" cy="3618965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 fill="norm" stroke="1" extrusionOk="0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4127458" y="5102663"/>
            <a:ext cx="66451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27194467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773548" y="1471171"/>
            <a:ext cx="2241248" cy="1471584"/>
          </a:xfrm>
          <a:prstGeom prst="rect">
            <a:avLst/>
          </a:prstGeom>
        </p:spPr>
      </p:pic>
      <p:pic>
        <p:nvPicPr>
          <p:cNvPr id="87205090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660518" y="126287"/>
            <a:ext cx="3414926" cy="1995930"/>
          </a:xfrm>
          <a:prstGeom prst="teardrop">
            <a:avLst>
              <a:gd name="adj" fmla="val 100000"/>
            </a:avLst>
          </a:prstGeom>
        </p:spPr>
      </p:pic>
      <p:pic>
        <p:nvPicPr>
          <p:cNvPr id="2025528758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9156705" y="220674"/>
            <a:ext cx="3035294" cy="2769123"/>
          </a:xfrm>
          <a:prstGeom prst="ellipse">
            <a:avLst/>
          </a:prstGeom>
          <a:ln>
            <a:noFill/>
          </a:ln>
        </p:spPr>
      </p:pic>
      <p:pic>
        <p:nvPicPr>
          <p:cNvPr id="985111267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83530" y="3523567"/>
            <a:ext cx="2886958" cy="2579144"/>
          </a:xfrm>
          <a:prstGeom prst="teardrop">
            <a:avLst>
              <a:gd name="adj" fmla="val 100000"/>
            </a:avLst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75900" y="318959"/>
            <a:ext cx="8829754" cy="48126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 b="1" spc="300">
                <a:solidFill>
                  <a:srgbClr val="002060"/>
                </a:solidFill>
                <a:latin typeface="+mn-lt"/>
                <a:ea typeface="Times New Roman"/>
                <a:cs typeface="Times New Roman"/>
              </a:rPr>
              <a:t>Что вредит здоровью полости рта</a:t>
            </a:r>
            <a:endParaRPr lang="ru-RU" sz="24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923129" y="1312169"/>
            <a:ext cx="6248488" cy="5166263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91440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16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Calibri"/>
                <a:ea typeface="+mn-ea"/>
                <a:cs typeface="+mn-cs"/>
              </a:rPr>
              <a:t>Курить, употреблять кальянные смеси, вейпы, снюсы </a:t>
            </a:r>
            <a:r>
              <a:rPr lang="ru-RU" sz="1600" b="1" i="1" u="none" strike="noStrike" cap="none" spc="0">
                <a:ln>
                  <a:noFill/>
                </a:ln>
                <a:solidFill>
                  <a:srgbClr val="C00000"/>
                </a:solidFill>
                <a:latin typeface="Calibri"/>
                <a:ea typeface="+mn-ea"/>
                <a:cs typeface="+mn-cs"/>
              </a:rPr>
              <a:t>(нарушается питание десен, иссушается слизистая, образуется зубной налет, формируется зубной камень) </a:t>
            </a:r>
            <a:endParaRPr lang="ru-RU" sz="1600" b="1">
              <a:solidFill>
                <a:srgbClr val="002060"/>
              </a:solidFill>
            </a:endParaRP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ru-RU" sz="1600" b="1">
                <a:solidFill>
                  <a:srgbClr val="002060"/>
                </a:solidFill>
              </a:rPr>
              <a:t>Постоянно грызть</a:t>
            </a:r>
            <a:r>
              <a:rPr lang="ru-RU" sz="1600" b="1" i="0">
                <a:solidFill>
                  <a:srgbClr val="002060"/>
                </a:solidFill>
              </a:rPr>
              <a:t> семечки, орехи,</a:t>
            </a:r>
            <a:r>
              <a:rPr lang="ru-RU" sz="1600" b="1" i="0" u="none" strike="noStrike" cap="none" spc="0">
                <a:ln>
                  <a:noFill/>
                </a:ln>
                <a:solidFill>
                  <a:srgbClr val="002060"/>
                </a:solidFill>
                <a:ea typeface="+mn-ea"/>
                <a:cs typeface="+mn-cs"/>
              </a:rPr>
              <a:t> </a:t>
            </a:r>
            <a:r>
              <a:rPr lang="ru-RU" sz="1600" b="1" i="1">
                <a:solidFill>
                  <a:srgbClr val="C00000"/>
                </a:solidFill>
              </a:rPr>
              <a:t>(эмаль стирается, трескается, скалывается</a:t>
            </a:r>
            <a:r>
              <a:rPr lang="ru-RU" sz="1600" b="1" i="1">
                <a:solidFill>
                  <a:srgbClr val="C00000"/>
                </a:solidFill>
              </a:rPr>
              <a:t>,</a:t>
            </a:r>
            <a:r>
              <a:rPr lang="ru-RU" sz="1600" b="1" i="1">
                <a:solidFill>
                  <a:srgbClr val="C00000"/>
                </a:solidFill>
              </a:rPr>
              <a:t> появляются зазубрины, V-образные потертости на краях передних резцов)</a:t>
            </a:r>
            <a:endParaRPr/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ru-RU" sz="1600" b="1">
                <a:solidFill>
                  <a:srgbClr val="002060"/>
                </a:solidFill>
              </a:rPr>
              <a:t>Продолжительно использовать жевательную резинку </a:t>
            </a:r>
            <a:r>
              <a:rPr lang="ru-RU" sz="1600" b="1" i="1">
                <a:solidFill>
                  <a:srgbClr val="C00000"/>
                </a:solidFill>
              </a:rPr>
              <a:t>(застревает между зубами, повреждает старые или большие пломбы, вытягивая их из зубной полости)</a:t>
            </a:r>
            <a:endParaRPr/>
          </a:p>
          <a:p>
            <a:pPr marL="0" indent="0" algn="l">
              <a:lnSpc>
                <a:spcPct val="110000"/>
              </a:lnSpc>
              <a:buNone/>
              <a:defRPr/>
            </a:pPr>
            <a:r>
              <a:rPr lang="ru-RU" sz="1600" b="1">
                <a:solidFill>
                  <a:srgbClr val="002060"/>
                </a:solidFill>
              </a:rPr>
              <a:t>Носить пирсинг во рту и на губах </a:t>
            </a:r>
            <a:r>
              <a:rPr lang="ru-RU" sz="1600" b="1" i="1">
                <a:solidFill>
                  <a:srgbClr val="C00000"/>
                </a:solidFill>
              </a:rPr>
              <a:t>(</a:t>
            </a:r>
            <a:r>
              <a:rPr lang="ru-RU" sz="1600" b="1" i="1">
                <a:solidFill>
                  <a:srgbClr val="C00000"/>
                </a:solidFill>
              </a:rPr>
              <a:t>царапают и скалывают эмаль, являются причиной переохлаждения или перегрева эмали)</a:t>
            </a:r>
            <a:endParaRPr/>
          </a:p>
          <a:p>
            <a:pPr marL="0" indent="0" algn="l">
              <a:lnSpc>
                <a:spcPct val="110000"/>
              </a:lnSpc>
              <a:buNone/>
              <a:defRPr/>
            </a:pPr>
            <a:r>
              <a:rPr lang="ru-RU" sz="1600" b="1">
                <a:solidFill>
                  <a:srgbClr val="002060"/>
                </a:solidFill>
              </a:rPr>
              <a:t>Использовать зубы в качестве инструмента </a:t>
            </a:r>
            <a:r>
              <a:rPr lang="ru-RU" sz="1600" b="1" i="1">
                <a:solidFill>
                  <a:srgbClr val="002060"/>
                </a:solidFill>
              </a:rPr>
              <a:t>(перекусить нить, открыть пробку)</a:t>
            </a:r>
            <a:endParaRPr/>
          </a:p>
          <a:p>
            <a:pPr marL="0" indent="0" algn="l">
              <a:lnSpc>
                <a:spcPct val="110000"/>
              </a:lnSpc>
              <a:buNone/>
              <a:defRPr/>
            </a:pPr>
            <a:r>
              <a:rPr lang="ru-RU" sz="1600" b="1">
                <a:solidFill>
                  <a:srgbClr val="002060"/>
                </a:solidFill>
              </a:rPr>
              <a:t>Драться, заниматься контактными видами спорта </a:t>
            </a:r>
            <a:r>
              <a:rPr lang="ru-RU" sz="1600" b="1" i="1">
                <a:solidFill>
                  <a:srgbClr val="002060"/>
                </a:solidFill>
              </a:rPr>
              <a:t>(бокс, панкратион,  хоккей, баскетбол, борьба) </a:t>
            </a:r>
            <a:r>
              <a:rPr lang="ru-RU" sz="1600" b="1" i="0">
                <a:solidFill>
                  <a:srgbClr val="002060"/>
                </a:solidFill>
              </a:rPr>
              <a:t>без защитных кап для зубов</a:t>
            </a:r>
            <a:endParaRPr/>
          </a:p>
          <a:p>
            <a:pPr marL="0" indent="0" algn="l">
              <a:lnSpc>
                <a:spcPct val="110000"/>
              </a:lnSpc>
              <a:buNone/>
              <a:defRPr/>
            </a:pPr>
            <a:r>
              <a:rPr lang="ru-RU" sz="1600" b="1">
                <a:solidFill>
                  <a:srgbClr val="002060"/>
                </a:solidFill>
              </a:rPr>
              <a:t>Неосознанно сжимать челюсти, скрипеть зубами во сне </a:t>
            </a:r>
            <a:r>
              <a:rPr lang="ru-RU" sz="1600" b="1" i="1">
                <a:solidFill>
                  <a:srgbClr val="002060"/>
                </a:solidFill>
              </a:rPr>
              <a:t>(бруксизм) </a:t>
            </a:r>
            <a:r>
              <a:rPr lang="ru-RU" sz="1600" b="1" i="1">
                <a:solidFill>
                  <a:srgbClr val="C00000"/>
                </a:solidFill>
              </a:rPr>
              <a:t>–(перенапрягаются жевательные мышцы, боль в височно-нижнечелюстных суставах, истончение эмали) </a:t>
            </a:r>
            <a:endParaRPr lang="ru-RU" sz="1600" b="1" i="1">
              <a:solidFill>
                <a:srgbClr val="C00000"/>
              </a:solidFill>
            </a:endParaRPr>
          </a:p>
          <a:p>
            <a:pPr algn="l">
              <a:lnSpc>
                <a:spcPct val="110000"/>
              </a:lnSpc>
              <a:buFont typeface="Arial"/>
              <a:buChar char="•"/>
              <a:defRPr/>
            </a:pPr>
            <a:endParaRPr lang="ru-RU" sz="1600" b="1" i="0">
              <a:solidFill>
                <a:srgbClr val="002060"/>
              </a:solidFill>
            </a:endParaRPr>
          </a:p>
          <a:p>
            <a:pPr algn="l">
              <a:lnSpc>
                <a:spcPct val="110000"/>
              </a:lnSpc>
              <a:buFont typeface="Arial"/>
              <a:buChar char="•"/>
              <a:defRPr/>
            </a:pPr>
            <a:endParaRPr lang="ru-RU" sz="1600" b="1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  <a:defRPr/>
            </a:pPr>
            <a:endParaRPr lang="ru-RU" sz="1600" b="1">
              <a:solidFill>
                <a:srgbClr val="002060"/>
              </a:solidFill>
            </a:endParaRPr>
          </a:p>
          <a:p>
            <a:pPr>
              <a:defRPr/>
            </a:pPr>
            <a:endParaRPr lang="ru-RU" sz="1600" b="1" i="1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771991" y="4811280"/>
            <a:ext cx="2597594" cy="1667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597509" y="3001052"/>
            <a:ext cx="2470624" cy="1667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771991" y="1159294"/>
            <a:ext cx="2448651" cy="1667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36589" y="1335962"/>
            <a:ext cx="286537" cy="2865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36592" y="2098321"/>
            <a:ext cx="286537" cy="2865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36591" y="2960255"/>
            <a:ext cx="286537" cy="2865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36591" y="3714141"/>
            <a:ext cx="286537" cy="2865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36590" y="4343399"/>
            <a:ext cx="286537" cy="2865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36589" y="4953018"/>
            <a:ext cx="286537" cy="28653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45405" y="5533162"/>
            <a:ext cx="286537" cy="2865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 bwMode="auto">
          <a:xfrm>
            <a:off x="618014" y="1306412"/>
            <a:ext cx="2852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1" i="1">
                <a:solidFill>
                  <a:schemeClr val="bg1"/>
                </a:solidFill>
              </a:rPr>
              <a:t>5</a:t>
            </a:r>
            <a:r>
              <a:rPr lang="ru-RU" sz="1800" b="1" i="1">
                <a:solidFill>
                  <a:srgbClr val="002060"/>
                </a:solidFill>
              </a:rPr>
              <a:t> </a:t>
            </a:r>
            <a:endParaRPr lang="ru-RU"/>
          </a:p>
        </p:txBody>
      </p:sp>
      <p:sp>
        <p:nvSpPr>
          <p:cNvPr id="20" name="TextBox 19"/>
          <p:cNvSpPr txBox="1"/>
          <p:nvPr/>
        </p:nvSpPr>
        <p:spPr bwMode="auto">
          <a:xfrm>
            <a:off x="633128" y="2081864"/>
            <a:ext cx="255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 u="none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+mn-ea"/>
                <a:cs typeface="+mn-cs"/>
              </a:rPr>
              <a:t>6</a:t>
            </a:r>
            <a:r>
              <a:rPr lang="ru-RU" sz="1600" b="1" i="1" u="none" strike="noStrike" cap="none" spc="0">
                <a:ln>
                  <a:noFill/>
                </a:ln>
                <a:solidFill>
                  <a:srgbClr val="002060"/>
                </a:solidFill>
                <a:latin typeface="Calibri"/>
                <a:ea typeface="+mn-ea"/>
                <a:cs typeface="+mn-cs"/>
              </a:rPr>
              <a:t> </a:t>
            </a:r>
            <a:endParaRPr lang="ru-RU"/>
          </a:p>
        </p:txBody>
      </p:sp>
      <p:sp>
        <p:nvSpPr>
          <p:cNvPr id="22" name="TextBox 21"/>
          <p:cNvSpPr txBox="1"/>
          <p:nvPr/>
        </p:nvSpPr>
        <p:spPr bwMode="auto">
          <a:xfrm>
            <a:off x="645405" y="2929819"/>
            <a:ext cx="2777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 u="none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+mn-ea"/>
                <a:cs typeface="+mn-cs"/>
              </a:rPr>
              <a:t>7 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635490" y="3674027"/>
            <a:ext cx="2701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 u="none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+mn-ea"/>
                <a:cs typeface="+mn-cs"/>
              </a:rPr>
              <a:t>8 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645405" y="4307571"/>
            <a:ext cx="2777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 u="none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+mn-ea"/>
                <a:cs typeface="+mn-cs"/>
              </a:rPr>
              <a:t>9 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584318" y="4915807"/>
            <a:ext cx="3910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 u="none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+mn-ea"/>
                <a:cs typeface="+mn-cs"/>
              </a:rPr>
              <a:t>10 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588099" y="5509795"/>
            <a:ext cx="4968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>
                <a:solidFill>
                  <a:schemeClr val="bg1"/>
                </a:solidFill>
              </a:rPr>
              <a:t>11</a:t>
            </a:r>
            <a:endParaRPr lang="ru-RU" sz="1600" i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462959" y="381628"/>
            <a:ext cx="8071533" cy="31591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defRPr/>
            </a:pPr>
            <a:r>
              <a:rPr lang="ru-RU" sz="2700" b="1" spc="300">
                <a:solidFill>
                  <a:srgbClr val="002060"/>
                </a:solidFill>
                <a:latin typeface="Calibri"/>
              </a:rPr>
              <a:t>Вещества, </a:t>
            </a:r>
            <a:r>
              <a:rPr lang="ru-RU" sz="2700" b="1" i="0" u="none" strike="noStrike" cap="none" spc="300">
                <a:ln>
                  <a:noFill/>
                </a:ln>
                <a:solidFill>
                  <a:srgbClr val="002060"/>
                </a:solidFill>
                <a:latin typeface="Calibri"/>
                <a:ea typeface="+mj-ea"/>
                <a:cs typeface="+mj-cs"/>
              </a:rPr>
              <a:t>необходимые для здоровья зубов</a:t>
            </a:r>
            <a:endParaRPr lang="ru-RU" spc="3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067011" y="1103327"/>
            <a:ext cx="5577714" cy="542594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  <a:defRPr/>
            </a:pPr>
            <a:r>
              <a:rPr lang="ru-RU" sz="7200" b="1">
                <a:solidFill>
                  <a:srgbClr val="C00000"/>
                </a:solidFill>
              </a:rPr>
              <a:t>Кальций </a:t>
            </a:r>
            <a:endParaRPr/>
          </a:p>
          <a:p>
            <a:pPr marL="0" indent="0">
              <a:buNone/>
              <a:defRPr/>
            </a:pPr>
            <a:r>
              <a:rPr lang="ru-RU" sz="6400" b="1">
                <a:solidFill>
                  <a:srgbClr val="002060"/>
                </a:solidFill>
              </a:rPr>
              <a:t>Содержится в костях и зубах </a:t>
            </a:r>
            <a:r>
              <a:rPr lang="ru-RU" sz="6400" b="1" i="1">
                <a:solidFill>
                  <a:srgbClr val="C00000"/>
                </a:solidFill>
              </a:rPr>
              <a:t>(вес 1-1,2 кг)</a:t>
            </a:r>
            <a:endParaRPr lang="ru-RU" sz="6400" b="1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ru-RU" sz="6400" b="1">
                <a:solidFill>
                  <a:srgbClr val="002060"/>
                </a:solidFill>
              </a:rPr>
              <a:t>является основным компонентом минерального матрикса </a:t>
            </a:r>
            <a:r>
              <a:rPr lang="ru-RU" sz="6400" b="1" i="1">
                <a:solidFill>
                  <a:srgbClr val="C00000"/>
                </a:solidFill>
              </a:rPr>
              <a:t>(обеспечивает полноценную структуру скелета) </a:t>
            </a:r>
            <a:endParaRPr/>
          </a:p>
          <a:p>
            <a:pPr>
              <a:lnSpc>
                <a:spcPct val="120000"/>
              </a:lnSpc>
              <a:defRPr/>
            </a:pPr>
            <a:r>
              <a:rPr lang="ru-RU" sz="6400" b="1">
                <a:solidFill>
                  <a:srgbClr val="002060"/>
                </a:solidFill>
              </a:rPr>
              <a:t>стимулирует активность гормонов и ферментов</a:t>
            </a:r>
            <a:endParaRPr/>
          </a:p>
          <a:p>
            <a:pPr>
              <a:lnSpc>
                <a:spcPct val="120000"/>
              </a:lnSpc>
              <a:defRPr/>
            </a:pPr>
            <a:r>
              <a:rPr lang="ru-RU" sz="6400" b="1">
                <a:solidFill>
                  <a:srgbClr val="002060"/>
                </a:solidFill>
              </a:rPr>
              <a:t> способствует нормальному сну </a:t>
            </a:r>
            <a:endParaRPr/>
          </a:p>
          <a:p>
            <a:pPr>
              <a:lnSpc>
                <a:spcPct val="120000"/>
              </a:lnSpc>
              <a:defRPr/>
            </a:pPr>
            <a:r>
              <a:rPr lang="ru-RU" sz="6400" b="1">
                <a:solidFill>
                  <a:srgbClr val="002060"/>
                </a:solidFill>
              </a:rPr>
              <a:t>снижает давление </a:t>
            </a:r>
            <a:endParaRPr/>
          </a:p>
          <a:p>
            <a:pPr>
              <a:lnSpc>
                <a:spcPct val="120000"/>
              </a:lnSpc>
              <a:defRPr/>
            </a:pPr>
            <a:r>
              <a:rPr lang="ru-RU" sz="6400" b="1">
                <a:solidFill>
                  <a:srgbClr val="002060"/>
                </a:solidFill>
              </a:rPr>
              <a:t>избавляет организм от радионуклидов и солей тяжёлых металлов</a:t>
            </a:r>
            <a:endParaRPr/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ru-RU" sz="6400" b="1" i="0" u="none" strike="noStrike" cap="none" spc="0">
                <a:ln>
                  <a:noFill/>
                </a:ln>
                <a:solidFill>
                  <a:srgbClr val="002060"/>
                </a:solidFill>
                <a:ea typeface="+mn-ea"/>
                <a:cs typeface="+mn-cs"/>
              </a:rPr>
              <a:t>Дефицит</a:t>
            </a:r>
            <a:r>
              <a:rPr lang="ru-RU" sz="6400" b="1">
                <a:solidFill>
                  <a:srgbClr val="002060"/>
                </a:solidFill>
              </a:rPr>
              <a:t> кальция в организме ощущается как усталость:</a:t>
            </a:r>
            <a:endParaRPr/>
          </a:p>
          <a:p>
            <a:pPr>
              <a:lnSpc>
                <a:spcPct val="120000"/>
              </a:lnSpc>
              <a:defRPr/>
            </a:pPr>
            <a:r>
              <a:rPr lang="ru-RU" sz="6400" b="1">
                <a:solidFill>
                  <a:srgbClr val="002060"/>
                </a:solidFill>
              </a:rPr>
              <a:t>плохой сон, повышенная утомляемость</a:t>
            </a:r>
            <a:endParaRPr/>
          </a:p>
          <a:p>
            <a:pPr>
              <a:lnSpc>
                <a:spcPct val="120000"/>
              </a:lnSpc>
              <a:defRPr/>
            </a:pPr>
            <a:r>
              <a:rPr lang="ru-RU" sz="6400" b="1">
                <a:solidFill>
                  <a:srgbClr val="002060"/>
                </a:solidFill>
              </a:rPr>
              <a:t>ломкие волосы, хрупкие ногти, сухость и шелушение кожи </a:t>
            </a:r>
            <a:endParaRPr/>
          </a:p>
          <a:p>
            <a:pPr>
              <a:lnSpc>
                <a:spcPct val="120000"/>
              </a:lnSpc>
              <a:defRPr/>
            </a:pPr>
            <a:r>
              <a:rPr lang="ru-RU" sz="6400" b="1" i="0" u="none" strike="noStrike" cap="none" spc="0">
                <a:ln>
                  <a:noFill/>
                </a:ln>
                <a:solidFill>
                  <a:srgbClr val="002060"/>
                </a:solidFill>
                <a:ea typeface="+mn-ea"/>
                <a:cs typeface="+mn-cs"/>
              </a:rPr>
              <a:t>мышечная слабость, </a:t>
            </a:r>
            <a:r>
              <a:rPr lang="ru-RU" sz="6400" b="1">
                <a:solidFill>
                  <a:srgbClr val="002060"/>
                </a:solidFill>
              </a:rPr>
              <a:t>нарушенная осанка, боль в суставах </a:t>
            </a:r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300086" y="4068468"/>
            <a:ext cx="2969912" cy="2111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 l="26040" t="0" r="10882" b="0"/>
          <a:stretch/>
        </p:blipFill>
        <p:spPr bwMode="auto">
          <a:xfrm>
            <a:off x="8040673" y="1280438"/>
            <a:ext cx="2743201" cy="2535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трелка: вправо 9"/>
          <p:cNvSpPr/>
          <p:nvPr/>
        </p:nvSpPr>
        <p:spPr bwMode="auto">
          <a:xfrm>
            <a:off x="6827772" y="1931902"/>
            <a:ext cx="944628" cy="45110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372181" y="365125"/>
            <a:ext cx="10436881" cy="3159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700" b="1" i="0" u="none" strike="noStrike" cap="none" spc="300">
                <a:ln>
                  <a:noFill/>
                </a:ln>
                <a:solidFill>
                  <a:srgbClr val="002060"/>
                </a:solidFill>
                <a:latin typeface="Calibri"/>
                <a:ea typeface="+mj-ea"/>
                <a:cs typeface="+mj-cs"/>
              </a:rPr>
              <a:t>Вещества, необходимые для здоровья зубов</a:t>
            </a:r>
            <a:endParaRPr lang="ru-RU" spc="3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171413" y="997527"/>
            <a:ext cx="6220061" cy="565225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1800" b="1">
                <a:solidFill>
                  <a:srgbClr val="C00000"/>
                </a:solidFill>
              </a:rPr>
              <a:t>Кальций</a:t>
            </a:r>
            <a:endParaRPr/>
          </a:p>
          <a:p>
            <a:pPr marL="0" indent="0">
              <a:buNone/>
              <a:defRPr/>
            </a:pPr>
            <a:r>
              <a:rPr lang="ru-RU" sz="1600" b="1">
                <a:solidFill>
                  <a:srgbClr val="002060"/>
                </a:solidFill>
              </a:rPr>
              <a:t>Источники: рыба, морские водоросли, твердые сыры, творог, нежирный кефир, йогурт, орехи </a:t>
            </a:r>
            <a:r>
              <a:rPr lang="ru-RU" sz="1600" b="1" i="1">
                <a:solidFill>
                  <a:srgbClr val="C00000"/>
                </a:solidFill>
              </a:rPr>
              <a:t>(фундук, грецкий орех, арахис, миндаль)</a:t>
            </a:r>
            <a:r>
              <a:rPr lang="ru-RU" sz="1600" b="1" i="1">
                <a:solidFill>
                  <a:srgbClr val="002060"/>
                </a:solidFill>
              </a:rPr>
              <a:t>, </a:t>
            </a:r>
            <a:r>
              <a:rPr lang="ru-RU" sz="1600" b="1">
                <a:solidFill>
                  <a:srgbClr val="002060"/>
                </a:solidFill>
              </a:rPr>
              <a:t>курага, изюм, кунжут, подсолнечные и тыквенные семена, зелень </a:t>
            </a:r>
            <a:r>
              <a:rPr lang="ru-RU" sz="1600" b="1" i="1">
                <a:solidFill>
                  <a:srgbClr val="C00000"/>
                </a:solidFill>
              </a:rPr>
              <a:t>(петрушка, укроп)</a:t>
            </a:r>
            <a:r>
              <a:rPr lang="ru-RU" sz="1600" b="1" i="1">
                <a:solidFill>
                  <a:srgbClr val="002060"/>
                </a:solidFill>
              </a:rPr>
              <a:t>, </a:t>
            </a:r>
            <a:r>
              <a:rPr lang="ru-RU" sz="1600" b="1">
                <a:solidFill>
                  <a:srgbClr val="002060"/>
                </a:solidFill>
              </a:rPr>
              <a:t>чеснок,</a:t>
            </a:r>
            <a:r>
              <a:rPr lang="ru-RU" sz="1600" b="1" i="1">
                <a:solidFill>
                  <a:srgbClr val="002060"/>
                </a:solidFill>
              </a:rPr>
              <a:t> </a:t>
            </a:r>
            <a:r>
              <a:rPr lang="ru-RU" sz="1600" b="1">
                <a:solidFill>
                  <a:srgbClr val="002060"/>
                </a:solidFill>
              </a:rPr>
              <a:t>фасоль, шоколад </a:t>
            </a:r>
            <a:endParaRPr/>
          </a:p>
          <a:p>
            <a:pPr marL="0" indent="0">
              <a:buNone/>
              <a:defRPr/>
            </a:pPr>
            <a:r>
              <a:rPr lang="ru-RU" sz="1600" b="1">
                <a:solidFill>
                  <a:srgbClr val="002060"/>
                </a:solidFill>
              </a:rPr>
              <a:t>Суточная потребность в кальции:</a:t>
            </a:r>
            <a:endParaRPr/>
          </a:p>
          <a:p>
            <a:pPr>
              <a:defRPr/>
            </a:pPr>
            <a:r>
              <a:rPr lang="ru-RU" sz="1600" b="1">
                <a:solidFill>
                  <a:srgbClr val="002060"/>
                </a:solidFill>
              </a:rPr>
              <a:t>дети до 3 лет — 700 мг</a:t>
            </a:r>
            <a:endParaRPr/>
          </a:p>
          <a:p>
            <a:pPr>
              <a:defRPr/>
            </a:pPr>
            <a:r>
              <a:rPr lang="ru-RU" sz="1600" b="1">
                <a:solidFill>
                  <a:srgbClr val="002060"/>
                </a:solidFill>
              </a:rPr>
              <a:t>дети с 4 до 7 лет — 1000 мг </a:t>
            </a:r>
            <a:endParaRPr/>
          </a:p>
          <a:p>
            <a:pPr>
              <a:defRPr/>
            </a:pPr>
            <a:r>
              <a:rPr lang="ru-RU" sz="1600" b="1">
                <a:solidFill>
                  <a:srgbClr val="002060"/>
                </a:solidFill>
              </a:rPr>
              <a:t>подростки до 16 лет — 1300 мг </a:t>
            </a:r>
            <a:endParaRPr/>
          </a:p>
          <a:p>
            <a:pPr>
              <a:defRPr/>
            </a:pPr>
            <a:r>
              <a:rPr lang="ru-RU" sz="1600" b="1">
                <a:solidFill>
                  <a:srgbClr val="002060"/>
                </a:solidFill>
              </a:rPr>
              <a:t>с 17 до 50 лет — 1000 мг</a:t>
            </a:r>
            <a:endParaRPr/>
          </a:p>
          <a:p>
            <a:pPr>
              <a:defRPr/>
            </a:pPr>
            <a:r>
              <a:rPr lang="ru-RU" sz="1600" b="1">
                <a:solidFill>
                  <a:srgbClr val="002060"/>
                </a:solidFill>
              </a:rPr>
              <a:t>люди старше 50, беременные — 1200 мг</a:t>
            </a:r>
            <a:endParaRPr/>
          </a:p>
          <a:p>
            <a:pPr marL="0" indent="0">
              <a:buNone/>
              <a:defRPr/>
            </a:pPr>
            <a:r>
              <a:rPr lang="ru-RU" sz="1600" b="1">
                <a:solidFill>
                  <a:srgbClr val="002060"/>
                </a:solidFill>
              </a:rPr>
              <a:t>Когда кальция нужно больше, чем обычно:</a:t>
            </a:r>
            <a:endParaRPr/>
          </a:p>
          <a:p>
            <a:pPr>
              <a:defRPr/>
            </a:pPr>
            <a:r>
              <a:rPr lang="ru-RU" sz="1600" b="1">
                <a:solidFill>
                  <a:srgbClr val="002060"/>
                </a:solidFill>
              </a:rPr>
              <a:t>подростковый возраст </a:t>
            </a:r>
            <a:r>
              <a:rPr lang="ru-RU" sz="1600" b="1" i="1">
                <a:solidFill>
                  <a:srgbClr val="C00000"/>
                </a:solidFill>
              </a:rPr>
              <a:t>(быстрый рост скелета)</a:t>
            </a:r>
            <a:endParaRPr/>
          </a:p>
          <a:p>
            <a:pPr>
              <a:defRPr/>
            </a:pPr>
            <a:r>
              <a:rPr lang="ru-RU" sz="1600" b="1">
                <a:solidFill>
                  <a:srgbClr val="002060"/>
                </a:solidFill>
              </a:rPr>
              <a:t>беременность и кормление грудью </a:t>
            </a:r>
            <a:endParaRPr/>
          </a:p>
          <a:p>
            <a:pPr>
              <a:defRPr/>
            </a:pPr>
            <a:r>
              <a:rPr lang="ru-RU" sz="1600" b="1">
                <a:solidFill>
                  <a:srgbClr val="002060"/>
                </a:solidFill>
              </a:rPr>
              <a:t>пожилой возраст </a:t>
            </a:r>
            <a:r>
              <a:rPr lang="ru-RU" sz="1600" b="1" i="1">
                <a:solidFill>
                  <a:srgbClr val="C00000"/>
                </a:solidFill>
              </a:rPr>
              <a:t>(хрупкость костей)</a:t>
            </a:r>
            <a:endParaRPr/>
          </a:p>
          <a:p>
            <a:pPr marL="0" indent="0">
              <a:buNone/>
              <a:defRPr/>
            </a:pPr>
            <a:r>
              <a:rPr lang="ru-RU" sz="1600" b="1">
                <a:solidFill>
                  <a:srgbClr val="C00000"/>
                </a:solidFill>
              </a:rPr>
              <a:t>Внимание! </a:t>
            </a:r>
            <a:r>
              <a:rPr lang="ru-RU" sz="1600" b="1">
                <a:solidFill>
                  <a:srgbClr val="002060"/>
                </a:solidFill>
              </a:rPr>
              <a:t>Кальций хорошо усваивается организмом только при достаточном уровне витаминов</a:t>
            </a:r>
            <a:r>
              <a:rPr lang="en-US" sz="1600" b="1">
                <a:solidFill>
                  <a:srgbClr val="002060"/>
                </a:solidFill>
              </a:rPr>
              <a:t> D</a:t>
            </a:r>
            <a:r>
              <a:rPr lang="ru-RU" sz="1600" b="1">
                <a:solidFill>
                  <a:srgbClr val="002060"/>
                </a:solidFill>
              </a:rPr>
              <a:t>, </a:t>
            </a:r>
            <a:r>
              <a:rPr lang="en-US" sz="1600" b="1">
                <a:solidFill>
                  <a:srgbClr val="002060"/>
                </a:solidFill>
              </a:rPr>
              <a:t>K</a:t>
            </a:r>
            <a:r>
              <a:rPr lang="ru-RU" sz="1600" b="1">
                <a:solidFill>
                  <a:srgbClr val="002060"/>
                </a:solidFill>
              </a:rPr>
              <a:t>2, фосфора, магния, полезных жиров!</a:t>
            </a: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592242" y="4258158"/>
            <a:ext cx="1307365" cy="1547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952893" y="4363917"/>
            <a:ext cx="1481176" cy="1547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280520" y="801366"/>
            <a:ext cx="4396955" cy="35969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690223" y="327341"/>
            <a:ext cx="8005209" cy="360348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ru-RU" sz="2700" b="1">
                <a:solidFill>
                  <a:srgbClr val="002060"/>
                </a:solidFill>
                <a:latin typeface="+mn-lt"/>
              </a:rPr>
            </a:br>
            <a:r>
              <a:rPr lang="ru-RU" sz="2700" b="1" spc="300">
                <a:solidFill>
                  <a:srgbClr val="002060"/>
                </a:solidFill>
                <a:latin typeface="+mn-lt"/>
              </a:rPr>
              <a:t>Вещества, необходимые для здоровья зубов</a:t>
            </a:r>
            <a:br>
              <a:rPr lang="ru-RU" sz="2700" b="1">
                <a:latin typeface="+mn-lt"/>
              </a:rPr>
            </a:br>
            <a:endParaRPr lang="ru-RU" sz="2700" b="1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938441" y="1117493"/>
            <a:ext cx="5728854" cy="563092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  <a:defRPr/>
            </a:pPr>
            <a:r>
              <a:rPr lang="ru-RU" sz="2300" b="1" i="0">
                <a:solidFill>
                  <a:srgbClr val="C00000"/>
                </a:solidFill>
              </a:rPr>
              <a:t>Фтор </a:t>
            </a:r>
            <a:endParaRPr/>
          </a:p>
          <a:p>
            <a:pPr marL="0" marR="0" lvl="0" indent="0" algn="l" defTabSz="91440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sz="2100" b="1" i="0" u="none" strike="noStrike" cap="none" spc="0">
                <a:ln>
                  <a:noFill/>
                </a:ln>
                <a:solidFill>
                  <a:srgbClr val="002060"/>
                </a:solidFill>
                <a:ea typeface="+mn-ea"/>
                <a:cs typeface="+mn-cs"/>
              </a:rPr>
              <a:t>Продукты, богатые фтором: жирная рыба, морепродукты, орехи, желатин, яйца, лук, кукуруза, цитрусовые</a:t>
            </a:r>
            <a:endParaRPr lang="ru-RU" sz="2100" b="1" i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ru-RU" sz="2100" b="1" i="0">
                <a:solidFill>
                  <a:srgbClr val="002060"/>
                </a:solidFill>
              </a:rPr>
              <a:t>улучшает минерализацию зубной эмали </a:t>
            </a:r>
            <a:r>
              <a:rPr lang="ru-RU" sz="2100" b="1" i="1">
                <a:solidFill>
                  <a:srgbClr val="C00000"/>
                </a:solidFill>
              </a:rPr>
              <a:t>(поддерживает pH слюны, снижая кислотность)</a:t>
            </a:r>
            <a:r>
              <a:rPr lang="ru-RU" sz="2100" b="1" i="1">
                <a:solidFill>
                  <a:srgbClr val="002060"/>
                </a:solidFill>
              </a:rPr>
              <a:t> </a:t>
            </a:r>
            <a:endParaRPr/>
          </a:p>
          <a:p>
            <a:pPr>
              <a:lnSpc>
                <a:spcPct val="120000"/>
              </a:lnSpc>
              <a:defRPr/>
            </a:pPr>
            <a:r>
              <a:rPr lang="ru-RU" sz="2100" b="1">
                <a:solidFill>
                  <a:srgbClr val="002060"/>
                </a:solidFill>
              </a:rPr>
              <a:t>сдерживает</a:t>
            </a:r>
            <a:r>
              <a:rPr lang="ru-RU" sz="2100" b="1" i="0">
                <a:solidFill>
                  <a:srgbClr val="002060"/>
                </a:solidFill>
              </a:rPr>
              <a:t> размножение патогенной среды во рту </a:t>
            </a:r>
            <a:r>
              <a:rPr lang="ru-RU" sz="2100" b="1" i="1">
                <a:solidFill>
                  <a:srgbClr val="C00000"/>
                </a:solidFill>
              </a:rPr>
              <a:t>(препятствует образованию налета)</a:t>
            </a:r>
            <a:endParaRPr lang="ru-RU" sz="2100" b="1" i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ru-RU" sz="2100" b="1">
                <a:solidFill>
                  <a:srgbClr val="002060"/>
                </a:solidFill>
              </a:rPr>
              <a:t>С</a:t>
            </a:r>
            <a:r>
              <a:rPr lang="ru-RU" sz="2100" b="1" i="0">
                <a:solidFill>
                  <a:srgbClr val="002060"/>
                </a:solidFill>
              </a:rPr>
              <a:t>уточная норма для детей составляет около 2 мг, для взрослых — около 4 мг </a:t>
            </a:r>
            <a:endParaRPr/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ru-RU" sz="2100" b="1">
                <a:solidFill>
                  <a:srgbClr val="002060"/>
                </a:solidFill>
              </a:rPr>
              <a:t>С</a:t>
            </a:r>
            <a:r>
              <a:rPr lang="ru-RU" sz="2100" b="1" i="0">
                <a:solidFill>
                  <a:srgbClr val="002060"/>
                </a:solidFill>
              </a:rPr>
              <a:t>одержится в пище в доступной форме </a:t>
            </a:r>
            <a:r>
              <a:rPr lang="ru-RU" sz="2100" b="1" i="1">
                <a:solidFill>
                  <a:srgbClr val="C00000"/>
                </a:solidFill>
              </a:rPr>
              <a:t>(нет смысла принимать его дополнительно) </a:t>
            </a:r>
            <a:endParaRPr/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ru-RU" sz="2100" b="1">
                <a:solidFill>
                  <a:srgbClr val="C00000"/>
                </a:solidFill>
              </a:rPr>
              <a:t>Внимание!</a:t>
            </a:r>
            <a:r>
              <a:rPr lang="ru-RU" sz="2100" b="1">
                <a:solidFill>
                  <a:srgbClr val="002060"/>
                </a:solidFill>
              </a:rPr>
              <a:t> П</a:t>
            </a:r>
            <a:r>
              <a:rPr lang="ru-RU" sz="2100" b="1" i="0">
                <a:solidFill>
                  <a:srgbClr val="002060"/>
                </a:solidFill>
              </a:rPr>
              <a:t>ереизбыток фтора приводит к заболеваниям эмали, негативно влияет на сапрофитную </a:t>
            </a:r>
            <a:r>
              <a:rPr lang="ru-RU" sz="2100" b="1" i="1">
                <a:solidFill>
                  <a:srgbClr val="C00000"/>
                </a:solidFill>
              </a:rPr>
              <a:t>(дружественную) </a:t>
            </a:r>
            <a:r>
              <a:rPr lang="ru-RU" sz="2100" b="1" i="0">
                <a:solidFill>
                  <a:srgbClr val="002060"/>
                </a:solidFill>
              </a:rPr>
              <a:t>микрофлору полости рта! Особо опасен переизбыток в детском возрасте! </a:t>
            </a:r>
            <a:endParaRPr/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ru-RU" sz="2100" b="1">
                <a:solidFill>
                  <a:srgbClr val="C00000"/>
                </a:solidFill>
                <a:ea typeface="Calibri"/>
              </a:rPr>
              <a:t>Внимание! </a:t>
            </a:r>
            <a:r>
              <a:rPr lang="ru-RU" sz="2100" b="1">
                <a:solidFill>
                  <a:srgbClr val="002060"/>
                </a:solidFill>
                <a:ea typeface="Calibri"/>
              </a:rPr>
              <a:t>Помимо фтора и кальция важными являются  витамины  D, E, A, B2, B3, B12, C, P, микроэлементы Zn, K, Mg, I</a:t>
            </a:r>
            <a:endParaRPr lang="ru-RU" sz="2100" b="1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rcRect l="50678" t="35112" r="855" b="4863"/>
          <a:stretch/>
        </p:blipFill>
        <p:spPr bwMode="auto">
          <a:xfrm>
            <a:off x="9537767" y="4294288"/>
            <a:ext cx="1662545" cy="1364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rcRect l="0" t="19724" r="47931" b="6116"/>
          <a:stretch/>
        </p:blipFill>
        <p:spPr bwMode="auto">
          <a:xfrm>
            <a:off x="7135602" y="4294288"/>
            <a:ext cx="1662545" cy="1287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432447" y="1386917"/>
            <a:ext cx="3299557" cy="3138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680757" y="317372"/>
            <a:ext cx="9072309" cy="574358"/>
          </a:xfrm>
        </p:spPr>
        <p:txBody>
          <a:bodyPr>
            <a:noAutofit/>
          </a:bodyPr>
          <a:lstStyle/>
          <a:p>
            <a:pPr marL="228600" marR="0" lvl="0" indent="-228600" algn="ctr" defTabSz="91440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defRPr/>
            </a:pPr>
            <a:br>
              <a:rPr lang="ru-RU" sz="2800" b="1" spc="300">
                <a:solidFill>
                  <a:srgbClr val="002060"/>
                </a:solidFill>
                <a:latin typeface="+mn-lt"/>
                <a:ea typeface="Calibri"/>
                <a:cs typeface="Posterama"/>
              </a:rPr>
            </a:br>
            <a:r>
              <a:rPr lang="ru-RU" sz="2400" b="1" spc="300">
                <a:solidFill>
                  <a:srgbClr val="002060"/>
                </a:solidFill>
                <a:latin typeface="+mn-lt"/>
                <a:ea typeface="Calibri"/>
                <a:cs typeface="Posterama"/>
              </a:rPr>
              <a:t>Правила,</a:t>
            </a:r>
            <a:r>
              <a:rPr lang="ru-RU" sz="2400" b="1" i="0" u="none" strike="noStrike" cap="none" spc="300">
                <a:ln>
                  <a:noFill/>
                </a:ln>
                <a:solidFill>
                  <a:srgbClr val="002060"/>
                </a:solidFill>
                <a:latin typeface="+mn-lt"/>
                <a:ea typeface="Calibri"/>
                <a:cs typeface="Posterama"/>
              </a:rPr>
              <a:t>позволяющие сохранить здоровье </a:t>
            </a:r>
            <a:br>
              <a:rPr lang="ru-RU" sz="28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+mn-lt"/>
                <a:ea typeface="Calibri"/>
                <a:cs typeface="Posterama"/>
              </a:rPr>
            </a:br>
            <a:endParaRPr lang="ru-RU" sz="2800">
              <a:solidFill>
                <a:srgbClr val="002060"/>
              </a:solidFill>
              <a:latin typeface="+mn-lt"/>
              <a:cs typeface="Posterama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63732" y="1440039"/>
            <a:ext cx="5797524" cy="4917273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Aft>
                <a:spcPts val="800"/>
              </a:spcAft>
              <a:buSzPts val="1000"/>
              <a:buFont typeface="Wingdings"/>
              <a:buChar char="§"/>
              <a:tabLst>
                <a:tab pos="457200" algn="l"/>
              </a:tabLst>
              <a:defRPr/>
            </a:pPr>
            <a:r>
              <a:rPr lang="ru-RU" sz="1600" b="1">
                <a:solidFill>
                  <a:srgbClr val="002060"/>
                </a:solidFill>
                <a:ea typeface="Calibri"/>
                <a:cs typeface="Posterama"/>
              </a:rPr>
              <a:t>ежедневно</a:t>
            </a:r>
            <a:r>
              <a:rPr lang="ru-RU" sz="1600" b="1">
                <a:solidFill>
                  <a:srgbClr val="002060"/>
                </a:solidFill>
                <a:ea typeface="Calibri"/>
                <a:cs typeface="Posterama"/>
              </a:rPr>
              <a:t> </a:t>
            </a:r>
            <a:r>
              <a:rPr lang="ru-RU" sz="1600" b="1" i="0" u="none" strike="noStrike" cap="none">
                <a:ln>
                  <a:noFill/>
                </a:ln>
                <a:solidFill>
                  <a:srgbClr val="002060"/>
                </a:solidFill>
                <a:ea typeface="Calibri"/>
                <a:cs typeface="Posterama"/>
              </a:rPr>
              <a:t>два раза в день </a:t>
            </a:r>
            <a:r>
              <a:rPr lang="ru-RU" sz="1600" b="1">
                <a:solidFill>
                  <a:srgbClr val="002060"/>
                </a:solidFill>
                <a:ea typeface="Calibri"/>
                <a:cs typeface="Posterama"/>
              </a:rPr>
              <a:t>чистить зубы от 3 до 5 минут</a:t>
            </a:r>
            <a:endParaRPr/>
          </a:p>
          <a:p>
            <a:pPr lvl="0">
              <a:lnSpc>
                <a:spcPct val="100000"/>
              </a:lnSpc>
              <a:spcAft>
                <a:spcPts val="800"/>
              </a:spcAft>
              <a:buSzPts val="1000"/>
              <a:buFont typeface="Wingdings"/>
              <a:buChar char="§"/>
              <a:tabLst>
                <a:tab pos="457200" algn="l"/>
              </a:tabLst>
              <a:defRPr/>
            </a:pPr>
            <a:r>
              <a:rPr lang="ru-RU" sz="1600" b="1">
                <a:solidFill>
                  <a:srgbClr val="002060"/>
                </a:solidFill>
                <a:ea typeface="Calibri"/>
                <a:cs typeface="Posterama"/>
              </a:rPr>
              <a:t>использовать дополнительные средства и предметы гигиены для более качественной чистки </a:t>
            </a:r>
            <a:r>
              <a:rPr lang="ru-RU" sz="1600" b="1" i="1">
                <a:solidFill>
                  <a:srgbClr val="C00000"/>
                </a:solidFill>
                <a:ea typeface="Calibri"/>
                <a:cs typeface="Posterama"/>
              </a:rPr>
              <a:t>(зубную нить, ополаскиватели) </a:t>
            </a:r>
            <a:endParaRPr/>
          </a:p>
          <a:p>
            <a:pPr lvl="0">
              <a:lnSpc>
                <a:spcPct val="100000"/>
              </a:lnSpc>
              <a:spcAft>
                <a:spcPts val="800"/>
              </a:spcAft>
              <a:buSzPts val="1000"/>
              <a:buFont typeface="Wingdings"/>
              <a:buChar char="§"/>
              <a:tabLst>
                <a:tab pos="457200" algn="l"/>
              </a:tabLst>
              <a:defRPr/>
            </a:pPr>
            <a:r>
              <a:rPr lang="ru-RU" sz="1600" b="1" i="0" u="none" strike="noStrike" cap="none">
                <a:ln>
                  <a:noFill/>
                </a:ln>
                <a:solidFill>
                  <a:srgbClr val="002060"/>
                </a:solidFill>
                <a:ea typeface="Calibri"/>
                <a:cs typeface="Posterama"/>
              </a:rPr>
              <a:t>полоскать рот </a:t>
            </a:r>
            <a:r>
              <a:rPr lang="ru-RU" sz="1600" b="1">
                <a:solidFill>
                  <a:srgbClr val="002060"/>
                </a:solidFill>
                <a:ea typeface="Calibri"/>
                <a:cs typeface="Posterama"/>
              </a:rPr>
              <a:t>после каждого приёма пищи </a:t>
            </a:r>
            <a:endParaRPr/>
          </a:p>
          <a:p>
            <a:pPr lvl="0">
              <a:lnSpc>
                <a:spcPct val="100000"/>
              </a:lnSpc>
              <a:spcAft>
                <a:spcPts val="800"/>
              </a:spcAft>
              <a:buSzPts val="1000"/>
              <a:buFont typeface="Wingdings"/>
              <a:buChar char="§"/>
              <a:tabLst>
                <a:tab pos="457200" algn="l"/>
              </a:tabLst>
              <a:defRPr/>
            </a:pPr>
            <a:r>
              <a:rPr lang="ru-RU" sz="1600" b="1">
                <a:solidFill>
                  <a:srgbClr val="002060"/>
                </a:solidFill>
                <a:ea typeface="Calibri"/>
                <a:cs typeface="Posterama"/>
              </a:rPr>
              <a:t>и</a:t>
            </a:r>
            <a:r>
              <a:rPr lang="ru-RU" sz="1600" b="1">
                <a:solidFill>
                  <a:srgbClr val="002060"/>
                </a:solidFill>
                <a:ea typeface="Calibri"/>
                <a:cs typeface="Posterama"/>
              </a:rPr>
              <a:t>спользовать жевательную резинку после еды в течение 10–15 минут </a:t>
            </a:r>
            <a:r>
              <a:rPr lang="ru-RU" sz="1600" b="1" i="1">
                <a:solidFill>
                  <a:srgbClr val="C00000"/>
                </a:solidFill>
                <a:ea typeface="Calibri"/>
                <a:cs typeface="Posterama"/>
              </a:rPr>
              <a:t>(изменение рН полости рта в щелочную сторону,  предотвращает развитие болезнетворной флоры)</a:t>
            </a:r>
            <a:endParaRPr/>
          </a:p>
          <a:p>
            <a:pPr lvl="0">
              <a:lnSpc>
                <a:spcPct val="100000"/>
              </a:lnSpc>
              <a:spcAft>
                <a:spcPts val="800"/>
              </a:spcAft>
              <a:buSzPts val="1000"/>
              <a:buFont typeface="Wingdings"/>
              <a:buChar char="§"/>
              <a:tabLst>
                <a:tab pos="457200" algn="l"/>
              </a:tabLst>
              <a:defRPr/>
            </a:pPr>
            <a:r>
              <a:rPr lang="ru-RU" sz="1600" b="1">
                <a:solidFill>
                  <a:srgbClr val="002060"/>
                </a:solidFill>
                <a:ea typeface="Calibri"/>
                <a:cs typeface="Posterama"/>
              </a:rPr>
              <a:t>посещать стоматолога 2 раза в год  для профилактических процедур</a:t>
            </a:r>
            <a:r>
              <a:rPr lang="ru-RU" sz="1600" b="1">
                <a:solidFill>
                  <a:srgbClr val="002060"/>
                </a:solidFill>
                <a:ea typeface="Calibri"/>
                <a:cs typeface="Posterama"/>
              </a:rPr>
              <a:t> </a:t>
            </a:r>
            <a:r>
              <a:rPr lang="ru-RU" sz="1600" b="1" i="1">
                <a:solidFill>
                  <a:srgbClr val="C00000"/>
                </a:solidFill>
                <a:ea typeface="Calibri"/>
                <a:cs typeface="Posterama"/>
              </a:rPr>
              <a:t>(</a:t>
            </a:r>
            <a:r>
              <a:rPr lang="ru-RU" sz="1600" b="1" i="1">
                <a:solidFill>
                  <a:srgbClr val="C00000"/>
                </a:solidFill>
                <a:ea typeface="Calibri"/>
                <a:cs typeface="Posterama"/>
              </a:rPr>
              <a:t>профессиональная гигиена полости рта, насыщение зубов минералами) </a:t>
            </a:r>
            <a:endParaRPr/>
          </a:p>
          <a:p>
            <a:pPr lvl="0">
              <a:lnSpc>
                <a:spcPct val="100000"/>
              </a:lnSpc>
              <a:spcAft>
                <a:spcPts val="800"/>
              </a:spcAft>
              <a:buSzPts val="1000"/>
              <a:buFont typeface="Wingdings"/>
              <a:buChar char="§"/>
              <a:tabLst>
                <a:tab pos="457200" algn="l"/>
              </a:tabLst>
              <a:defRPr/>
            </a:pPr>
            <a:r>
              <a:rPr lang="ru-RU" sz="1600" b="1">
                <a:solidFill>
                  <a:srgbClr val="002060"/>
                </a:solidFill>
                <a:ea typeface="Calibri"/>
                <a:cs typeface="Posterama"/>
              </a:rPr>
              <a:t>с</a:t>
            </a:r>
            <a:r>
              <a:rPr lang="ru-RU" sz="1600" b="1">
                <a:solidFill>
                  <a:srgbClr val="002060"/>
                </a:solidFill>
                <a:ea typeface="Calibri"/>
                <a:cs typeface="Posterama"/>
              </a:rPr>
              <a:t>воевременн</a:t>
            </a:r>
            <a:r>
              <a:rPr lang="ru-RU" sz="1600" b="1">
                <a:solidFill>
                  <a:srgbClr val="002060"/>
                </a:solidFill>
                <a:ea typeface="Calibri"/>
                <a:cs typeface="Posterama"/>
              </a:rPr>
              <a:t>о выявлять и </a:t>
            </a:r>
            <a:r>
              <a:rPr lang="ru-RU" sz="1600" b="1">
                <a:solidFill>
                  <a:srgbClr val="002060"/>
                </a:solidFill>
                <a:ea typeface="Calibri"/>
                <a:cs typeface="Posterama"/>
              </a:rPr>
              <a:t>лечить заболевания зубов и дёсен</a:t>
            </a:r>
            <a:endParaRPr lang="ru-RU" sz="160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018003" y="4028976"/>
            <a:ext cx="3132414" cy="2086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993421" y="1608047"/>
            <a:ext cx="3132413" cy="2086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830727" y="337674"/>
            <a:ext cx="3910964" cy="60493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spc="300">
                <a:solidFill>
                  <a:srgbClr val="002060"/>
                </a:solidFill>
                <a:latin typeface="+mn-lt"/>
              </a:rPr>
              <a:t>Выбор зубной пасты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571538" y="1287242"/>
            <a:ext cx="5214671" cy="379594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1600" b="1">
                <a:solidFill>
                  <a:srgbClr val="002060"/>
                </a:solidFill>
              </a:rPr>
              <a:t>Свойства качественной зубной пасты:</a:t>
            </a:r>
            <a:endParaRPr/>
          </a:p>
          <a:p>
            <a:pPr>
              <a:defRPr/>
            </a:pPr>
            <a:r>
              <a:rPr lang="ru-RU" sz="1600" b="1">
                <a:solidFill>
                  <a:srgbClr val="002060"/>
                </a:solidFill>
              </a:rPr>
              <a:t>обладать приятным вкусом и запахом</a:t>
            </a:r>
            <a:endParaRPr/>
          </a:p>
          <a:p>
            <a:pPr>
              <a:defRPr/>
            </a:pPr>
            <a:r>
              <a:rPr lang="ru-RU" sz="1600" b="1">
                <a:solidFill>
                  <a:srgbClr val="002060"/>
                </a:solidFill>
              </a:rPr>
              <a:t>производить высокий освежающий эффект</a:t>
            </a:r>
            <a:endParaRPr/>
          </a:p>
          <a:p>
            <a:pPr>
              <a:defRPr/>
            </a:pPr>
            <a:r>
              <a:rPr lang="ru-RU" sz="1600" b="1">
                <a:solidFill>
                  <a:srgbClr val="002060"/>
                </a:solidFill>
              </a:rPr>
              <a:t>препятствовать образованию налета на зубах</a:t>
            </a:r>
            <a:endParaRPr/>
          </a:p>
          <a:p>
            <a:pPr>
              <a:defRPr/>
            </a:pPr>
            <a:r>
              <a:rPr lang="ru-RU" sz="1600" b="1">
                <a:solidFill>
                  <a:srgbClr val="002060"/>
                </a:solidFill>
              </a:rPr>
              <a:t>быть однородной</a:t>
            </a:r>
            <a:endParaRPr/>
          </a:p>
          <a:p>
            <a:pPr>
              <a:defRPr/>
            </a:pPr>
            <a:r>
              <a:rPr lang="ru-RU" sz="1600" b="1">
                <a:solidFill>
                  <a:srgbClr val="002060"/>
                </a:solidFill>
              </a:rPr>
              <a:t>не высыхать и не расслаиваться при хранении</a:t>
            </a:r>
            <a:endParaRPr/>
          </a:p>
          <a:p>
            <a:pPr>
              <a:defRPr/>
            </a:pPr>
            <a:r>
              <a:rPr lang="ru-RU" sz="1600" b="1">
                <a:solidFill>
                  <a:srgbClr val="002060"/>
                </a:solidFill>
              </a:rPr>
              <a:t>оказывать противокариозное действие</a:t>
            </a:r>
            <a:endParaRPr/>
          </a:p>
          <a:p>
            <a:pPr>
              <a:defRPr/>
            </a:pPr>
            <a:r>
              <a:rPr lang="ru-RU" sz="1600" b="1">
                <a:solidFill>
                  <a:srgbClr val="002060"/>
                </a:solidFill>
              </a:rPr>
              <a:t>быть безвредной для организма </a:t>
            </a:r>
            <a:r>
              <a:rPr lang="ru-RU" sz="1600" b="1" i="1">
                <a:solidFill>
                  <a:srgbClr val="C00000"/>
                </a:solidFill>
              </a:rPr>
              <a:t>(гипоаллергенной)</a:t>
            </a:r>
            <a:endParaRPr/>
          </a:p>
          <a:p>
            <a:pPr>
              <a:defRPr/>
            </a:pPr>
            <a:r>
              <a:rPr lang="ru-RU" sz="1600" b="1">
                <a:solidFill>
                  <a:srgbClr val="002060"/>
                </a:solidFill>
              </a:rPr>
              <a:t>соответствовать заявленному эффекту после применения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1684893" y="5083189"/>
            <a:ext cx="5422790" cy="1106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 sz="1600" b="1" i="0" u="none" strike="noStrike" cap="none" spc="0">
                <a:ln>
                  <a:noFill/>
                </a:ln>
                <a:solidFill>
                  <a:srgbClr val="C00000"/>
                </a:solidFill>
                <a:latin typeface="Calibri"/>
                <a:ea typeface="+mn-ea"/>
                <a:cs typeface="+mn-cs"/>
              </a:rPr>
              <a:t>Внимание! </a:t>
            </a:r>
            <a:r>
              <a:rPr lang="ru-RU" sz="16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Calibri"/>
                <a:ea typeface="+mn-ea"/>
                <a:cs typeface="+mn-cs"/>
              </a:rPr>
              <a:t>Для полноценной чистки зубов достаточно полоски пасты длиной 0,5 -1 см!</a:t>
            </a:r>
            <a:endParaRPr/>
          </a:p>
          <a:p>
            <a:pPr marR="0" lvl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 sz="1600" b="1">
                <a:solidFill>
                  <a:srgbClr val="002060"/>
                </a:solidFill>
                <a:latin typeface="Calibri"/>
              </a:rPr>
              <a:t>Для</a:t>
            </a:r>
            <a:r>
              <a:rPr lang="ru-RU" sz="16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Calibri"/>
                <a:ea typeface="+mn-ea"/>
                <a:cs typeface="+mn-cs"/>
              </a:rPr>
              <a:t> правильного подбора зубной пасты внимательно изучите ее назначение и состав!</a:t>
            </a:r>
            <a:endParaRPr lang="ru-RU" sz="16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786162" y="1345928"/>
            <a:ext cx="2263892" cy="2432574"/>
          </a:xfrm>
          <a:prstGeom prst="rect">
            <a:avLst/>
          </a:prstGeom>
        </p:spPr>
      </p:pic>
      <p:sp>
        <p:nvSpPr>
          <p:cNvPr id="10" name="Стрелка: вправо 9"/>
          <p:cNvSpPr/>
          <p:nvPr/>
        </p:nvSpPr>
        <p:spPr bwMode="auto">
          <a:xfrm>
            <a:off x="7161319" y="5152042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C00000"/>
              </a:solidFill>
            </a:endParaRPr>
          </a:p>
        </p:txBody>
      </p:sp>
      <p:pic>
        <p:nvPicPr>
          <p:cNvPr id="67262121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8258272" y="4422633"/>
            <a:ext cx="3315483" cy="1767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797042" y="346969"/>
            <a:ext cx="6597914" cy="48566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i="0" u="none" strike="noStrike" cap="none" spc="300">
                <a:ln>
                  <a:noFill/>
                </a:ln>
                <a:solidFill>
                  <a:srgbClr val="002060"/>
                </a:solidFill>
                <a:latin typeface="Calibri"/>
                <a:ea typeface="+mj-ea"/>
                <a:cs typeface="+mj-cs"/>
              </a:rPr>
              <a:t>Выбор зубной пасты</a:t>
            </a:r>
            <a:endParaRPr lang="ru-RU" sz="2400" b="1" spc="30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209028" y="1190842"/>
            <a:ext cx="7053322" cy="5274379"/>
          </a:xfrm>
        </p:spPr>
        <p:txBody>
          <a:bodyPr>
            <a:no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sz="1600" b="1">
                <a:solidFill>
                  <a:srgbClr val="002060"/>
                </a:solidFill>
              </a:rPr>
              <a:t>Профилактические </a:t>
            </a:r>
            <a:r>
              <a:rPr lang="ru-RU" sz="1600" b="1" i="1">
                <a:solidFill>
                  <a:srgbClr val="C00000"/>
                </a:solidFill>
              </a:rPr>
              <a:t>(гигиенические) </a:t>
            </a:r>
            <a:r>
              <a:rPr lang="ru-RU" sz="1600" b="1">
                <a:solidFill>
                  <a:srgbClr val="002060"/>
                </a:solidFill>
              </a:rPr>
              <a:t>зубные пасты без лечебного воздействия, </a:t>
            </a:r>
            <a:r>
              <a:rPr lang="ru-RU" sz="1600" b="1" i="0" u="none" strike="noStrike" cap="none" spc="0">
                <a:ln>
                  <a:noFill/>
                </a:ln>
                <a:solidFill>
                  <a:srgbClr val="002060"/>
                </a:solidFill>
                <a:ea typeface="+mn-ea"/>
                <a:cs typeface="+mn-cs"/>
              </a:rPr>
              <a:t>используют ежедневно для очищения и освежения полости рта, при отсутствии жалоб на состояние зубов и десен</a:t>
            </a:r>
            <a:endParaRPr lang="ru-RU" sz="1600" b="1">
              <a:solidFill>
                <a:srgbClr val="002060"/>
              </a:solidFill>
            </a:endParaRPr>
          </a:p>
          <a:p>
            <a:pPr marL="0" indent="0">
              <a:buNone/>
              <a:defRPr/>
            </a:pPr>
            <a:r>
              <a:rPr lang="ru-RU" sz="1600" b="1">
                <a:solidFill>
                  <a:srgbClr val="002060"/>
                </a:solidFill>
              </a:rPr>
              <a:t>Лечебно-профилактические средства - наиболее обширная группа зубных паст</a:t>
            </a:r>
            <a:endParaRPr/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1600" b="1">
                <a:solidFill>
                  <a:srgbClr val="002060"/>
                </a:solidFill>
              </a:rPr>
              <a:t>фторсодержащие</a:t>
            </a:r>
            <a:endParaRPr/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1600" b="1">
                <a:solidFill>
                  <a:srgbClr val="002060"/>
                </a:solidFill>
              </a:rPr>
              <a:t>реминерализующие</a:t>
            </a:r>
            <a:endParaRPr/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1600" b="1">
                <a:solidFill>
                  <a:srgbClr val="002060"/>
                </a:solidFill>
              </a:rPr>
              <a:t>с отбеливающим эффектом </a:t>
            </a:r>
            <a:endParaRPr/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1600" b="1">
                <a:solidFill>
                  <a:srgbClr val="002060"/>
                </a:solidFill>
              </a:rPr>
              <a:t>для чувствительных зубов</a:t>
            </a:r>
            <a:endParaRPr/>
          </a:p>
          <a:p>
            <a:pPr>
              <a:lnSpc>
                <a:spcPct val="100000"/>
              </a:lnSpc>
              <a:spcBef>
                <a:spcPts val="300"/>
              </a:spcBef>
              <a:defRPr/>
            </a:pPr>
            <a:r>
              <a:rPr lang="ru-RU" sz="1600" b="1">
                <a:solidFill>
                  <a:srgbClr val="002060"/>
                </a:solidFill>
              </a:rPr>
              <a:t>действующие на слизистую оболочку рта </a:t>
            </a:r>
            <a:r>
              <a:rPr lang="ru-RU" sz="1600" b="1" i="1">
                <a:solidFill>
                  <a:srgbClr val="C00000"/>
                </a:solidFill>
              </a:rPr>
              <a:t>(при гингивите и пародонтозе)</a:t>
            </a:r>
            <a:endParaRPr/>
          </a:p>
          <a:p>
            <a:pPr marL="0" indent="0">
              <a:buNone/>
              <a:defRPr/>
            </a:pPr>
            <a:r>
              <a:rPr lang="ru-RU" sz="1600" b="1">
                <a:solidFill>
                  <a:srgbClr val="002060"/>
                </a:solidFill>
              </a:rPr>
              <a:t>Пасты </a:t>
            </a:r>
            <a:r>
              <a:rPr lang="en-US" sz="1600" b="1">
                <a:solidFill>
                  <a:srgbClr val="002060"/>
                </a:solidFill>
              </a:rPr>
              <a:t>Total</a:t>
            </a:r>
            <a:r>
              <a:rPr lang="ru-RU" sz="1600" b="1">
                <a:solidFill>
                  <a:srgbClr val="002060"/>
                </a:solidFill>
              </a:rPr>
              <a:t> </a:t>
            </a:r>
            <a:r>
              <a:rPr lang="ru-RU" sz="1600" b="1" i="1">
                <a:solidFill>
                  <a:srgbClr val="C00000"/>
                </a:solidFill>
              </a:rPr>
              <a:t>(с комплексным действием, выполняющие одновременно несколько функций)</a:t>
            </a:r>
            <a:endParaRPr/>
          </a:p>
          <a:p>
            <a:pPr marL="0" indent="0">
              <a:buNone/>
              <a:defRPr/>
            </a:pPr>
            <a:r>
              <a:rPr lang="ru-RU" sz="1600" b="1">
                <a:solidFill>
                  <a:srgbClr val="002060"/>
                </a:solidFill>
              </a:rPr>
              <a:t>Лечебные пасты </a:t>
            </a:r>
            <a:r>
              <a:rPr lang="ru-RU" sz="1600" b="1" i="1">
                <a:solidFill>
                  <a:srgbClr val="C00000"/>
                </a:solidFill>
              </a:rPr>
              <a:t>(используют короткое время, только по назначению врача)</a:t>
            </a:r>
            <a:endParaRPr/>
          </a:p>
          <a:p>
            <a:pPr marL="0" indent="0">
              <a:buNone/>
              <a:defRPr/>
            </a:pPr>
            <a:r>
              <a:rPr lang="ru-RU" sz="1600" b="1">
                <a:solidFill>
                  <a:srgbClr val="002060"/>
                </a:solidFill>
              </a:rPr>
              <a:t>Детские зубные пасты </a:t>
            </a:r>
            <a:r>
              <a:rPr lang="ru-RU" sz="1600" b="1" i="1">
                <a:solidFill>
                  <a:srgbClr val="C00000"/>
                </a:solidFill>
              </a:rPr>
              <a:t>(используют согласно возраста ребёнка)</a:t>
            </a:r>
            <a:endParaRPr/>
          </a:p>
          <a:p>
            <a:pPr marL="0" indent="0">
              <a:buNone/>
              <a:defRPr/>
            </a:pPr>
            <a:r>
              <a:rPr lang="ru-RU" sz="1600" b="1">
                <a:solidFill>
                  <a:srgbClr val="C00000"/>
                </a:solidFill>
              </a:rPr>
              <a:t>Внимание! </a:t>
            </a:r>
            <a:r>
              <a:rPr lang="ru-RU" sz="1600" b="1">
                <a:solidFill>
                  <a:srgbClr val="002060"/>
                </a:solidFill>
              </a:rPr>
              <a:t>Первые молочные зубы очищают с помощью специальной резиновой щеточки или салфетки, намотанной на палец!</a:t>
            </a:r>
            <a:endParaRPr/>
          </a:p>
        </p:txBody>
      </p:sp>
      <p:sp>
        <p:nvSpPr>
          <p:cNvPr id="5" name="Блок-схема: узел 4"/>
          <p:cNvSpPr/>
          <p:nvPr/>
        </p:nvSpPr>
        <p:spPr bwMode="auto">
          <a:xfrm>
            <a:off x="851846" y="1221841"/>
            <a:ext cx="278295" cy="278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i="1" u="none" strike="noStrike" cap="none" spc="0">
                <a:ln>
                  <a:noFill/>
                </a:ln>
                <a:solidFill>
                  <a:prstClr val="white"/>
                </a:solidFill>
                <a:ea typeface="+mj-ea"/>
                <a:cs typeface="+mj-cs"/>
              </a:rPr>
              <a:t>1</a:t>
            </a:r>
            <a:endParaRPr lang="ru-RU" i="1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53284" y="4038740"/>
            <a:ext cx="286537" cy="2865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46357" y="4686026"/>
            <a:ext cx="286537" cy="2865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39430" y="1926192"/>
            <a:ext cx="286537" cy="286537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46356" y="5253897"/>
            <a:ext cx="286537" cy="2865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678154" y="2194170"/>
            <a:ext cx="286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>
                <a:solidFill>
                  <a:prstClr val="white"/>
                </a:solidFill>
              </a:rPr>
              <a:t>2</a:t>
            </a: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853286" y="4038740"/>
            <a:ext cx="2865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 u="none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+mn-ea"/>
                <a:cs typeface="+mn-cs"/>
              </a:rPr>
              <a:t>3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853286" y="4686026"/>
            <a:ext cx="2865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 u="none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+mn-ea"/>
                <a:cs typeface="+mn-cs"/>
              </a:rPr>
              <a:t>4</a:t>
            </a:r>
            <a:r>
              <a:rPr lang="ru-RU" sz="1600" b="1" i="1" u="none" strike="noStrike" cap="none" spc="0">
                <a:ln>
                  <a:noFill/>
                </a:ln>
                <a:solidFill>
                  <a:srgbClr val="002060"/>
                </a:solidFill>
                <a:latin typeface="Calibri"/>
                <a:ea typeface="+mn-ea"/>
                <a:cs typeface="+mn-cs"/>
              </a:rPr>
              <a:t> </a:t>
            </a:r>
            <a:endParaRPr lang="ru-RU" i="1"/>
          </a:p>
        </p:txBody>
      </p:sp>
      <p:sp>
        <p:nvSpPr>
          <p:cNvPr id="17" name="TextBox 16"/>
          <p:cNvSpPr txBox="1"/>
          <p:nvPr/>
        </p:nvSpPr>
        <p:spPr bwMode="auto">
          <a:xfrm>
            <a:off x="846357" y="5232675"/>
            <a:ext cx="2865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 u="none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+mn-ea"/>
                <a:cs typeface="+mn-cs"/>
              </a:rPr>
              <a:t>5</a:t>
            </a:r>
            <a:endParaRPr lang="ru-RU" i="1">
              <a:solidFill>
                <a:schemeClr val="bg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510809" y="4314918"/>
            <a:ext cx="2710984" cy="1818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420124" y="891477"/>
            <a:ext cx="3192764" cy="3087260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919200" y="3212573"/>
            <a:ext cx="353598" cy="43285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 bwMode="auto">
          <a:xfrm>
            <a:off x="839430" y="1900183"/>
            <a:ext cx="3003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 u="none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+mn-ea"/>
                <a:cs typeface="+mn-cs"/>
              </a:rPr>
              <a:t>2 </a:t>
            </a: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355233" y="273714"/>
            <a:ext cx="7905775" cy="4697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spc="300">
                <a:solidFill>
                  <a:srgbClr val="002060"/>
                </a:solidFill>
                <a:latin typeface="Calibri"/>
                <a:cs typeface="Calibri"/>
              </a:rPr>
              <a:t>Как правильно выбрать зубную щетку</a:t>
            </a:r>
            <a:endParaRPr/>
          </a:p>
        </p:txBody>
      </p:sp>
      <p:graphicFrame>
        <p:nvGraphicFramePr>
          <p:cNvPr id="5" name="Таблица 5"/>
          <p:cNvGraphicFramePr>
            <a:graphicFrameLocks xmlns:a="http://schemas.openxmlformats.org/drawingml/2006/main" noGrp="1"/>
          </p:cNvGraphicFramePr>
          <p:nvPr/>
        </p:nvGraphicFramePr>
        <p:xfrm>
          <a:off x="1343353" y="960804"/>
          <a:ext cx="7035018" cy="5737219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{B8C5B0FA-A9C6-62FE-1C8C-85202DBCC8D4}</a:tableStyleId>
              </a:tblPr>
              <a:tblGrid>
                <a:gridCol w="3087031"/>
                <a:gridCol w="3947987"/>
              </a:tblGrid>
              <a:tr h="802853"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endParaRPr lang="ru-RU" sz="1600" spc="300"/>
                    </a:p>
                  </a:txBody>
                  <a:tcPr/>
                </a:tc>
              </a:tr>
              <a:tr h="988236">
                <a:tc>
                  <a:txBody>
                    <a:bodyPr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000"/>
                        <a:buFont typeface="Symbol"/>
                        <a:buNone/>
                        <a:tabLst>
                          <a:tab pos="457200" algn="l"/>
                        </a:tabLst>
                        <a:defRPr/>
                      </a:pPr>
                      <a:endParaRPr lang="ru-RU" sz="2400" b="1">
                        <a:solidFill>
                          <a:srgbClr val="212529"/>
                        </a:solidFill>
                        <a:latin typeface="Circle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285750" marR="0" lvl="0" indent="-285750" algn="l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Pts val="1000"/>
                        <a:buFont typeface="Arial"/>
                        <a:buChar char="•"/>
                        <a:tabLst>
                          <a:tab pos="457200" algn="l"/>
                        </a:tabLst>
                        <a:defRPr/>
                      </a:pPr>
                      <a:endParaRPr lang="ru-RU" sz="1400" b="1" i="0" u="none" strike="noStrike" cap="none" spc="300">
                        <a:ln>
                          <a:noFill/>
                        </a:ln>
                        <a:solidFill>
                          <a:srgbClr val="212529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285750" marR="0" lvl="0" indent="-285750" algn="l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Pts val="1000"/>
                        <a:buFont typeface="Arial"/>
                        <a:buChar char="•"/>
                        <a:tabLst>
                          <a:tab pos="457200" algn="l"/>
                        </a:tabLst>
                        <a:defRPr/>
                      </a:pPr>
                      <a:endParaRPr lang="ru-RU" sz="1400" b="1" i="0" u="none" strike="noStrike" cap="none" spc="300">
                        <a:ln>
                          <a:noFill/>
                        </a:ln>
                        <a:solidFill>
                          <a:srgbClr val="212529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285750" marR="0" lvl="0" indent="-285750" algn="l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Pts val="1000"/>
                        <a:buFont typeface="Arial"/>
                        <a:buChar char="•"/>
                        <a:tabLst>
                          <a:tab pos="457200" algn="l"/>
                        </a:tabLst>
                        <a:defRPr/>
                      </a:pPr>
                      <a:endParaRPr lang="ru-RU" sz="1400" b="1" i="0" u="none" strike="noStrike" cap="none" spc="300">
                        <a:ln>
                          <a:noFill/>
                        </a:ln>
                        <a:solidFill>
                          <a:srgbClr val="212529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285750" marR="0" lvl="0" indent="-285750" algn="l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Pts val="1000"/>
                        <a:buFont typeface="Arial"/>
                        <a:buChar char="•"/>
                        <a:tabLst>
                          <a:tab pos="457200" algn="l"/>
                        </a:tabLst>
                        <a:defRPr/>
                      </a:pPr>
                      <a:endParaRPr lang="ru-RU" sz="1400" b="1" i="0" u="none" strike="noStrike" cap="none" spc="300">
                        <a:ln>
                          <a:noFill/>
                        </a:ln>
                        <a:solidFill>
                          <a:srgbClr val="212529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2172052"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Pts val="1000"/>
                        <a:buFont typeface="Symbol"/>
                        <a:buNone/>
                        <a:tabLst>
                          <a:tab pos="457200" algn="l"/>
                        </a:tabLst>
                        <a:defRPr/>
                      </a:pPr>
                      <a:endParaRPr lang="ru-RU" sz="2400" b="1" i="0" u="none" strike="noStrike" cap="none" spc="0">
                        <a:ln>
                          <a:noFill/>
                        </a:ln>
                        <a:solidFill>
                          <a:srgbClr val="212529"/>
                        </a:solidFill>
                        <a:latin typeface="Circle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285750" marR="0" lvl="0" indent="-285750" algn="l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Pts val="1000"/>
                        <a:buFont typeface="Arial"/>
                        <a:buChar char="•"/>
                        <a:tabLst>
                          <a:tab pos="457200" algn="l"/>
                        </a:tabLst>
                        <a:defRPr/>
                      </a:pPr>
                      <a:endParaRPr lang="ru-RU" sz="1400" b="1" i="0" u="none" strike="noStrike" cap="none" spc="300">
                        <a:ln>
                          <a:noFill/>
                        </a:ln>
                        <a:solidFill>
                          <a:srgbClr val="212529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1079024"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2400" b="1">
                        <a:solidFill>
                          <a:srgbClr val="212529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spc="300">
                          <a:solidFill>
                            <a:srgbClr val="212529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Жесткая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800" b="1" spc="300">
                        <a:solidFill>
                          <a:srgbClr val="212529"/>
                        </a:solidFill>
                        <a:latin typeface="+mn-lt"/>
                        <a:cs typeface="Times New Roman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800" b="1" spc="3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285750" marR="0" lvl="0" indent="-2857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/>
                      </a:pPr>
                      <a:endParaRPr lang="ru-RU" spc="300">
                        <a:latin typeface="+mn-lt"/>
                      </a:endParaRPr>
                    </a:p>
                    <a:p>
                      <a:pPr marL="285750" marR="0" lvl="0" indent="-2857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/>
                      </a:pPr>
                      <a:endParaRPr lang="ru-RU" spc="300">
                        <a:latin typeface="+mn-lt"/>
                      </a:endParaRPr>
                    </a:p>
                    <a:p>
                      <a:pPr marL="285750" marR="0" lvl="0" indent="-2857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/>
                      </a:pPr>
                      <a:endParaRPr lang="ru-RU" spc="300">
                        <a:latin typeface="+mn-lt"/>
                      </a:endParaRPr>
                    </a:p>
                    <a:p>
                      <a:pPr marL="285750" marR="0" lvl="0" indent="-2857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/>
                      </a:pPr>
                      <a:endParaRPr lang="ru-RU" spc="300">
                        <a:latin typeface="+mn-lt"/>
                      </a:endParaRPr>
                    </a:p>
                    <a:p>
                      <a:pPr marL="285750" marR="0" lvl="0" indent="-2857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/>
                      </a:pPr>
                      <a:endParaRPr lang="ru-RU" spc="30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610188" y="4903961"/>
            <a:ext cx="2779201" cy="1776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 bwMode="auto">
          <a:xfrm>
            <a:off x="1470736" y="1085336"/>
            <a:ext cx="2928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spc="30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rPr>
              <a:t>Жесткость щетины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spc="30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rPr>
              <a:t> (3 уровня жесткости)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4399681" y="1085335"/>
            <a:ext cx="3816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spc="30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rPr>
              <a:t>Кому показано и какое действие оказывает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2293186" y="2273933"/>
            <a:ext cx="1156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/>
              <a:buNone/>
              <a:tabLst>
                <a:tab pos="457200" algn="l"/>
              </a:tabLst>
              <a:defRPr/>
            </a:pPr>
            <a:r>
              <a:rPr lang="ru-RU" sz="1600" b="1" i="0" u="none" strike="noStrike" cap="none" spc="300">
                <a:ln>
                  <a:noFill/>
                </a:ln>
                <a:solidFill>
                  <a:srgbClr val="212529"/>
                </a:solidFill>
                <a:latin typeface="Calibri"/>
                <a:ea typeface="Times New Roman"/>
                <a:cs typeface="Times New Roman"/>
              </a:rPr>
              <a:t>Мягкая </a:t>
            </a:r>
            <a:endParaRPr lang="ru-RU" sz="1600" b="1" i="0" u="none" strike="noStrike" cap="none" spc="30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4514639" y="1865222"/>
            <a:ext cx="3816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marR="0" lvl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600" b="1" i="0" u="none" strike="noStrike" cap="none">
                <a:ln>
                  <a:noFill/>
                </a:ln>
                <a:solidFill>
                  <a:srgbClr val="212529"/>
                </a:solidFill>
                <a:latin typeface="Calibri"/>
                <a:ea typeface="Times New Roman"/>
                <a:cs typeface="Times New Roman"/>
              </a:defRPr>
            </a:lvl1pPr>
          </a:lstStyle>
          <a:p>
            <a:pPr>
              <a:defRPr/>
            </a:pPr>
            <a:r>
              <a:rPr lang="ru-RU"/>
              <a:t>Детям, беременным  </a:t>
            </a:r>
            <a:endParaRPr/>
          </a:p>
          <a:p>
            <a:pPr marL="0" indent="0">
              <a:buNone/>
              <a:defRPr/>
            </a:pPr>
            <a:endParaRPr lang="ru-RU"/>
          </a:p>
          <a:p>
            <a:pPr>
              <a:defRPr/>
            </a:pPr>
            <a:r>
              <a:rPr lang="ru-RU"/>
              <a:t>людям, имеющим склонность к десневым кровотечениям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1549682" y="3904200"/>
            <a:ext cx="2643672" cy="34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/>
              <a:buNone/>
              <a:tabLst>
                <a:tab pos="457200" algn="l"/>
              </a:tabLst>
              <a:defRPr/>
            </a:pPr>
            <a:r>
              <a:rPr lang="ru-RU" sz="1600" b="1" i="0" u="none" strike="noStrike" cap="none" spc="300">
                <a:ln>
                  <a:noFill/>
                </a:ln>
                <a:solidFill>
                  <a:srgbClr val="212529"/>
                </a:solidFill>
                <a:latin typeface="Calibri"/>
                <a:ea typeface="Times New Roman"/>
                <a:cs typeface="Times New Roman"/>
              </a:rPr>
              <a:t>Средней жесткости </a:t>
            </a:r>
            <a:endParaRPr lang="ru-RU" sz="1600" b="1" i="0" u="none" strike="noStrike" cap="none" spc="30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4433735" y="3045182"/>
            <a:ext cx="39786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marR="0" lvl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600" b="1" i="0" u="none" strike="noStrike" cap="none">
                <a:ln>
                  <a:noFill/>
                </a:ln>
                <a:solidFill>
                  <a:srgbClr val="212529"/>
                </a:solidFill>
                <a:latin typeface="Calibri"/>
                <a:ea typeface="Times New Roman"/>
                <a:cs typeface="Times New Roman"/>
              </a:defRPr>
            </a:lvl1pPr>
          </a:lstStyle>
          <a:p>
            <a:pPr>
              <a:defRPr/>
            </a:pPr>
            <a:r>
              <a:rPr lang="ru-RU"/>
              <a:t>деликатна к зубной эмали и слизистым оболочкам</a:t>
            </a:r>
            <a:endParaRPr/>
          </a:p>
          <a:p>
            <a:pPr marL="0" indent="0">
              <a:buNone/>
              <a:defRPr/>
            </a:pPr>
            <a:endParaRPr lang="ru-RU"/>
          </a:p>
          <a:p>
            <a:pPr>
              <a:defRPr/>
            </a:pPr>
            <a:r>
              <a:rPr lang="ru-RU"/>
              <a:t>обладает высоким качеством чистки</a:t>
            </a:r>
            <a:endParaRPr/>
          </a:p>
          <a:p>
            <a:pPr marL="0" indent="0">
              <a:buNone/>
              <a:defRPr/>
            </a:pPr>
            <a:endParaRPr lang="ru-RU"/>
          </a:p>
          <a:p>
            <a:pPr>
              <a:defRPr/>
            </a:pPr>
            <a:r>
              <a:rPr lang="ru-RU"/>
              <a:t>универсальна для людей с природными зубами и пациентов, прошедших протезирование</a:t>
            </a:r>
            <a:endParaRPr/>
          </a:p>
        </p:txBody>
      </p:sp>
      <p:sp>
        <p:nvSpPr>
          <p:cNvPr id="12" name="TextBox 11"/>
          <p:cNvSpPr txBox="1"/>
          <p:nvPr/>
        </p:nvSpPr>
        <p:spPr bwMode="auto">
          <a:xfrm>
            <a:off x="4433735" y="5302397"/>
            <a:ext cx="3748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600" b="1" i="0" u="none" strike="noStrike" cap="none">
                <a:ln>
                  <a:noFill/>
                </a:ln>
                <a:solidFill>
                  <a:srgbClr val="212529"/>
                </a:solidFill>
                <a:latin typeface="Calibri"/>
                <a:ea typeface="Times New Roman"/>
                <a:cs typeface="Times New Roman"/>
              </a:rPr>
              <a:t>возможно использовать только по рекомендации врача</a:t>
            </a:r>
            <a:endParaRPr lang="ru-RU" sz="1600" b="1" i="0" u="none" strike="noStrike" cap="none">
              <a:ln>
                <a:noFill/>
              </a:ln>
              <a:solidFill>
                <a:srgbClr val="212529"/>
              </a:solidFill>
              <a:latin typeface="Calibri"/>
              <a:ea typeface="Calibri"/>
              <a:cs typeface="Times New Roman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600" b="1" i="0" u="none" strike="noStrike" cap="none">
              <a:ln>
                <a:noFill/>
              </a:ln>
              <a:solidFill>
                <a:srgbClr val="212529"/>
              </a:solidFill>
              <a:latin typeface="Calibri"/>
              <a:ea typeface="Times New Roman"/>
              <a:cs typeface="Times New Roman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600" b="1" i="0" u="none" strike="noStrike" cap="none">
                <a:ln>
                  <a:noFill/>
                </a:ln>
                <a:solidFill>
                  <a:srgbClr val="212529"/>
                </a:solidFill>
                <a:latin typeface="Calibri"/>
                <a:ea typeface="Times New Roman"/>
                <a:cs typeface="Times New Roman"/>
              </a:rPr>
              <a:t>при повышенном образовании твердых зубных отложений </a:t>
            </a:r>
            <a:endParaRPr lang="ru-RU" sz="1600" b="0" i="0" u="none" strike="noStrike" cap="none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610189" y="2930919"/>
            <a:ext cx="2779201" cy="1776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505753" y="976614"/>
            <a:ext cx="2882095" cy="17733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028355" y="238682"/>
            <a:ext cx="6396898" cy="63610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 b="1" spc="300">
                <a:solidFill>
                  <a:srgbClr val="002060"/>
                </a:solidFill>
                <a:latin typeface="+mn-lt"/>
                <a:ea typeface="Segoe UI Black"/>
              </a:rPr>
              <a:t>Как правильно чистить зубы</a:t>
            </a:r>
            <a:endParaRPr/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 bwMode="auto">
          <a:xfrm>
            <a:off x="9161472" y="4893735"/>
            <a:ext cx="2303656" cy="159155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ru-RU" sz="1200" b="1" spc="300">
                <a:solidFill>
                  <a:schemeClr val="bg2">
                    <a:lumMod val="10000"/>
                  </a:schemeClr>
                </a:solidFill>
                <a:cs typeface="Segoe UI Semibold"/>
              </a:rPr>
              <a:t>Очищать язык необходимо, начиная с задней поверхности по направлению к передней</a:t>
            </a:r>
            <a:endParaRPr/>
          </a:p>
          <a:p>
            <a:pPr>
              <a:defRPr/>
            </a:pPr>
            <a:r>
              <a:rPr lang="ru-RU" sz="1200" b="1" spc="300">
                <a:solidFill>
                  <a:schemeClr val="bg2">
                    <a:lumMod val="10000"/>
                  </a:schemeClr>
                </a:solidFill>
                <a:cs typeface="Segoe UI Semibold"/>
              </a:rPr>
              <a:t>Бережно очистите внутреннюю поверхность щёк</a:t>
            </a:r>
            <a:endParaRPr/>
          </a:p>
          <a:p>
            <a:pPr>
              <a:defRPr/>
            </a:pPr>
            <a:endParaRPr lang="ru-RU" sz="120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52213" y="876681"/>
            <a:ext cx="4238043" cy="198593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52213" y="2892114"/>
            <a:ext cx="4249280" cy="18838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86092" y="4805442"/>
            <a:ext cx="4249280" cy="1926503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 flipH="1" flipV="1">
            <a:off x="6226803" y="903098"/>
            <a:ext cx="55659" cy="56748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214808" y="892207"/>
            <a:ext cx="3724979" cy="17558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317708" y="2891886"/>
            <a:ext cx="3938357" cy="175580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152124" y="5322949"/>
            <a:ext cx="1162341" cy="116234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861648" y="4932606"/>
            <a:ext cx="1552733" cy="1672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822569" y="277569"/>
            <a:ext cx="9383935" cy="605468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Bef>
                <a:spcPts val="2400"/>
              </a:spcBef>
              <a:spcAft>
                <a:spcPts val="1200"/>
              </a:spcAft>
              <a:defRPr/>
            </a:pPr>
            <a:br>
              <a:rPr lang="ru-RU" sz="2400" b="1" u="sng">
                <a:solidFill>
                  <a:srgbClr val="6A7FF6"/>
                </a:solidFill>
                <a:latin typeface="+mn-lt"/>
                <a:ea typeface="Times New Roman"/>
                <a:cs typeface="Times New Roman"/>
              </a:rPr>
            </a:br>
            <a:r>
              <a:rPr lang="ru-RU" sz="2400" b="1" spc="300">
                <a:solidFill>
                  <a:srgbClr val="002060"/>
                </a:solidFill>
                <a:latin typeface="+mn-lt"/>
                <a:ea typeface="Times New Roman"/>
                <a:cs typeface="Times New Roman"/>
              </a:rPr>
              <a:t>Правила хранения зубной щетки и уход за ней</a:t>
            </a:r>
            <a:br>
              <a:rPr lang="ru-RU" sz="2400" b="1" spc="300">
                <a:solidFill>
                  <a:srgbClr val="002060"/>
                </a:solidFill>
                <a:latin typeface="+mn-lt"/>
                <a:ea typeface="Calibri"/>
                <a:cs typeface="Times New Roman"/>
              </a:rPr>
            </a:br>
            <a:endParaRPr lang="ru-RU" sz="2400" b="1" spc="3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739959" y="1623625"/>
            <a:ext cx="5494586" cy="4351338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ru-RU" sz="1600" b="1">
                <a:solidFill>
                  <a:srgbClr val="002060"/>
                </a:solidFill>
                <a:ea typeface="Times New Roman"/>
                <a:cs typeface="Times New Roman"/>
              </a:rPr>
              <a:t>После использования зубную щетку очищать под струей проточной воды </a:t>
            </a:r>
            <a:r>
              <a:rPr lang="ru-RU" sz="1600" b="1" i="1">
                <a:solidFill>
                  <a:srgbClr val="C00000"/>
                </a:solidFill>
                <a:ea typeface="Times New Roman"/>
                <a:cs typeface="Times New Roman"/>
              </a:rPr>
              <a:t>(для лучшей обработки использовать умеренно горячую воду) </a:t>
            </a:r>
            <a:r>
              <a:rPr lang="ru-RU" sz="1600" b="1">
                <a:solidFill>
                  <a:srgbClr val="002060"/>
                </a:solidFill>
                <a:ea typeface="Times New Roman"/>
                <a:cs typeface="Times New Roman"/>
              </a:rPr>
              <a:t>длительный контакт с высокой температурой способен причинить вред щетине и деформировать ее</a:t>
            </a:r>
            <a:endParaRPr lang="ru-RU" sz="1600" b="1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ru-RU" sz="1600" b="1">
                <a:solidFill>
                  <a:srgbClr val="002060"/>
                </a:solidFill>
                <a:ea typeface="Times New Roman"/>
                <a:cs typeface="Times New Roman"/>
              </a:rPr>
              <a:t>Каждые 7 дней обрабатывать дезинфицирующим раствором </a:t>
            </a:r>
            <a:r>
              <a:rPr lang="ru-RU" sz="1600" b="1" i="1">
                <a:solidFill>
                  <a:srgbClr val="C00000"/>
                </a:solidFill>
                <a:ea typeface="Times New Roman"/>
                <a:cs typeface="Times New Roman"/>
              </a:rPr>
              <a:t>(наиболее доступное средство -  перекись водорода)</a:t>
            </a:r>
            <a:endParaRPr lang="ru-RU" sz="1600" b="1" i="1">
              <a:solidFill>
                <a:srgbClr val="C0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ru-RU" sz="1600" b="1">
                <a:solidFill>
                  <a:srgbClr val="002060"/>
                </a:solidFill>
                <a:ea typeface="Times New Roman"/>
                <a:cs typeface="Times New Roman"/>
              </a:rPr>
              <a:t>Хранить в специально адаптированной подставке, имеющую хорошую вентиляцию, не допускающую скопления влаги </a:t>
            </a:r>
            <a:r>
              <a:rPr lang="ru-RU" sz="1600" b="1" i="1">
                <a:solidFill>
                  <a:srgbClr val="C00000"/>
                </a:solidFill>
                <a:ea typeface="Times New Roman"/>
                <a:cs typeface="Times New Roman"/>
              </a:rPr>
              <a:t>(</a:t>
            </a:r>
            <a:r>
              <a:rPr lang="ru-RU" sz="1600" b="1" i="1">
                <a:solidFill>
                  <a:srgbClr val="C00000"/>
                </a:solidFill>
                <a:ea typeface="Times New Roman"/>
                <a:cs typeface="Times New Roman"/>
              </a:rPr>
              <a:t>угроза</a:t>
            </a:r>
            <a:r>
              <a:rPr lang="ru-RU" sz="1600" b="1" i="1">
                <a:solidFill>
                  <a:srgbClr val="C00000"/>
                </a:solidFill>
                <a:ea typeface="Times New Roman"/>
                <a:cs typeface="Times New Roman"/>
              </a:rPr>
              <a:t> образования черной плесени)</a:t>
            </a:r>
            <a:endParaRPr lang="ru-RU" sz="1600" b="1" i="1">
              <a:solidFill>
                <a:srgbClr val="C0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ru-RU" sz="1600" b="1">
                <a:solidFill>
                  <a:srgbClr val="002060"/>
                </a:solidFill>
                <a:ea typeface="Times New Roman"/>
                <a:cs typeface="Times New Roman"/>
              </a:rPr>
              <a:t>Для защиты щетины от воздействий внешней среды целесообразно использовать специальный колпачок</a:t>
            </a: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942156" y="1623625"/>
            <a:ext cx="3297048" cy="2098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909455" y="4101574"/>
            <a:ext cx="3297048" cy="2098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879226" y="385670"/>
            <a:ext cx="7398327" cy="4833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400" b="1" spc="300">
                <a:solidFill>
                  <a:srgbClr val="002060"/>
                </a:solidFill>
                <a:latin typeface="+mn-lt"/>
              </a:rPr>
              <a:t>Ответственность  - это Ваше здоровье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753182" y="1557047"/>
            <a:ext cx="6070812" cy="350207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ru-RU" sz="1700" b="1" i="0">
                <a:solidFill>
                  <a:srgbClr val="002060"/>
                </a:solidFill>
              </a:rPr>
              <a:t>Понимание взаимосвязи болезней зубов и других органов — важное знание, которым должен владеть каждый и своевременно принимать меры </a:t>
            </a:r>
            <a:br>
              <a:rPr lang="ru-RU" sz="1700" b="1">
                <a:solidFill>
                  <a:srgbClr val="002060"/>
                </a:solidFill>
              </a:rPr>
            </a:br>
            <a:br>
              <a:rPr lang="ru-RU" sz="1700"/>
            </a:br>
            <a:r>
              <a:rPr lang="ru-RU" sz="1700" b="1" i="0" u="none" strike="noStrike" cap="none" spc="0">
                <a:ln>
                  <a:noFill/>
                </a:ln>
                <a:solidFill>
                  <a:srgbClr val="002060"/>
                </a:solidFill>
                <a:ea typeface="+mn-ea"/>
                <a:cs typeface="Posterama"/>
              </a:rPr>
              <a:t>Болезни зубов: </a:t>
            </a:r>
            <a:endParaRPr/>
          </a:p>
          <a:p>
            <a:pPr>
              <a:lnSpc>
                <a:spcPct val="110000"/>
              </a:lnSpc>
              <a:defRPr/>
            </a:pPr>
            <a:r>
              <a:rPr lang="ru-RU" sz="1700" b="1" i="0" u="none" strike="noStrike" cap="none" spc="0">
                <a:ln>
                  <a:noFill/>
                </a:ln>
                <a:solidFill>
                  <a:srgbClr val="002060"/>
                </a:solidFill>
                <a:ea typeface="+mn-ea"/>
                <a:cs typeface="Posterama"/>
              </a:rPr>
              <a:t>снижают качество жизни </a:t>
            </a:r>
            <a:endParaRPr/>
          </a:p>
          <a:p>
            <a:pPr>
              <a:lnSpc>
                <a:spcPct val="110000"/>
              </a:lnSpc>
              <a:defRPr/>
            </a:pPr>
            <a:r>
              <a:rPr lang="ru-RU" sz="1700" b="1" i="0" u="none" strike="noStrike" cap="none" spc="0">
                <a:ln>
                  <a:noFill/>
                </a:ln>
                <a:solidFill>
                  <a:srgbClr val="002060"/>
                </a:solidFill>
                <a:ea typeface="+mn-ea"/>
                <a:cs typeface="Posterama"/>
              </a:rPr>
              <a:t>ухудшают социальное взаимодействие</a:t>
            </a:r>
            <a:endParaRPr/>
          </a:p>
          <a:p>
            <a:pPr>
              <a:lnSpc>
                <a:spcPct val="110000"/>
              </a:lnSpc>
              <a:defRPr/>
            </a:pPr>
            <a:r>
              <a:rPr lang="ru-RU" sz="1700" b="1" i="0" u="none" strike="noStrike" cap="none" spc="0">
                <a:ln>
                  <a:noFill/>
                </a:ln>
                <a:solidFill>
                  <a:srgbClr val="002060"/>
                </a:solidFill>
                <a:ea typeface="+mn-ea"/>
                <a:cs typeface="Posterama"/>
              </a:rPr>
              <a:t>влекут за собой необходимость в лечении  </a:t>
            </a:r>
            <a:endParaRPr/>
          </a:p>
          <a:p>
            <a:pPr>
              <a:lnSpc>
                <a:spcPct val="110000"/>
              </a:lnSpc>
              <a:defRPr/>
            </a:pPr>
            <a:r>
              <a:rPr lang="ru-RU" sz="1700" b="1" i="0" u="none" strike="noStrike" cap="none" spc="0">
                <a:ln>
                  <a:noFill/>
                </a:ln>
                <a:solidFill>
                  <a:srgbClr val="002060"/>
                </a:solidFill>
                <a:ea typeface="+mn-ea"/>
                <a:cs typeface="Posterama"/>
              </a:rPr>
              <a:t>способствуют крупным материальным расходам</a:t>
            </a:r>
            <a:endParaRPr/>
          </a:p>
          <a:p>
            <a:pPr marL="0" marR="0" lvl="0" indent="0" algn="l" defTabSz="91440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sz="1700" b="1">
                <a:solidFill>
                  <a:srgbClr val="C00000"/>
                </a:solidFill>
                <a:cs typeface="Posterama"/>
              </a:rPr>
              <a:t>Внимание! </a:t>
            </a:r>
            <a:r>
              <a:rPr lang="ru-RU" sz="1700" b="1">
                <a:solidFill>
                  <a:srgbClr val="002060"/>
                </a:solidFill>
                <a:cs typeface="Posterama"/>
              </a:rPr>
              <a:t>Человек должен содержать зубы здоровыми!</a:t>
            </a:r>
            <a:br>
              <a:rPr lang="ru-RU" sz="1700" b="1">
                <a:solidFill>
                  <a:srgbClr val="002060"/>
                </a:solidFill>
                <a:cs typeface="Posterama"/>
              </a:rPr>
            </a:br>
            <a:r>
              <a:rPr lang="ru-RU" sz="1700" b="1">
                <a:solidFill>
                  <a:srgbClr val="002060"/>
                </a:solidFill>
                <a:cs typeface="Posterama"/>
              </a:rPr>
              <a:t>Проблемы с зубами </a:t>
            </a:r>
            <a:r>
              <a:rPr lang="ru-RU" sz="1700" b="1" u="none" strike="noStrike" cap="none" spc="0">
                <a:ln>
                  <a:noFill/>
                </a:ln>
                <a:solidFill>
                  <a:srgbClr val="002060"/>
                </a:solidFill>
                <a:ea typeface="+mn-ea"/>
                <a:cs typeface="Posterama"/>
              </a:rPr>
              <a:t>отражаются на работе всего организма!</a:t>
            </a:r>
            <a:endParaRPr/>
          </a:p>
          <a:p>
            <a:pPr marL="0" indent="0">
              <a:lnSpc>
                <a:spcPct val="110000"/>
              </a:lnSpc>
              <a:buNone/>
              <a:defRPr/>
            </a:pPr>
            <a:endParaRPr lang="ru-RU" sz="1700" b="1" u="none" strike="noStrike" cap="none" spc="0">
              <a:ln>
                <a:noFill/>
              </a:ln>
              <a:solidFill>
                <a:srgbClr val="002060"/>
              </a:solidFill>
              <a:ea typeface="+mn-ea"/>
              <a:cs typeface="Posterama"/>
            </a:endParaRPr>
          </a:p>
          <a:p>
            <a:pPr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839873" y="1443391"/>
            <a:ext cx="3285236" cy="2190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555046" y="3880920"/>
            <a:ext cx="3285236" cy="2190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2482525" y="545011"/>
            <a:ext cx="7226947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Calibri"/>
                <a:ea typeface="+mn-ea"/>
                <a:cs typeface="Posterama"/>
              </a:rPr>
              <a:t>Регулярная забота о гигиене полости рта и здоровье зубов поможет предотвратить многие болезни и сохранить здоровье на долгие годы!</a:t>
            </a:r>
            <a:endParaRPr/>
          </a:p>
        </p:txBody>
      </p:sp>
      <p:pic>
        <p:nvPicPr>
          <p:cNvPr id="121447375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056835" y="2007684"/>
            <a:ext cx="6078324" cy="3809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697910" y="608823"/>
            <a:ext cx="5443330" cy="60312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4000" b="1">
                <a:solidFill>
                  <a:srgbClr val="C00000"/>
                </a:solidFill>
                <a:latin typeface="+mn-lt"/>
              </a:rPr>
              <a:t>Спасибо за внимание!</a:t>
            </a:r>
            <a:endParaRPr/>
          </a:p>
        </p:txBody>
      </p:sp>
      <p:sp>
        <p:nvSpPr>
          <p:cNvPr id="1802658906" name="Объект 2"/>
          <p:cNvSpPr>
            <a:spLocks noGrp="1"/>
          </p:cNvSpPr>
          <p:nvPr>
            <p:ph idx="1"/>
          </p:nvPr>
        </p:nvSpPr>
        <p:spPr bwMode="auto"/>
        <p:txBody>
          <a:bodyPr rtlCol="0"/>
          <a:lstStyle/>
          <a:p>
            <a:pPr>
              <a:defRPr/>
            </a:pP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030947" y="1483806"/>
            <a:ext cx="6303989" cy="3884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218977"/>
            <a:ext cx="10515600" cy="92524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ru-RU" sz="3100"/>
            </a:br>
            <a:r>
              <a:rPr lang="ru-RU" sz="2800" b="1" i="0" u="none" strike="noStrike" cap="none" spc="300">
                <a:ln>
                  <a:noFill/>
                </a:ln>
                <a:solidFill>
                  <a:srgbClr val="002060"/>
                </a:solidFill>
                <a:latin typeface="Calibri"/>
                <a:ea typeface="+mj-ea"/>
                <a:cs typeface="Posterama"/>
              </a:rPr>
              <a:t> Здоровье полости рта -  здоровый организм</a:t>
            </a:r>
            <a:br>
              <a:rPr lang="ru-RU" sz="2700" b="1" spc="300">
                <a:solidFill>
                  <a:srgbClr val="002060"/>
                </a:solidFill>
                <a:latin typeface="+mn-lt"/>
              </a:rPr>
            </a:br>
            <a:endParaRPr lang="ru-RU" sz="2700" b="1" spc="3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09355" y="1651219"/>
            <a:ext cx="5432728" cy="4337732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Aft>
                <a:spcPts val="975"/>
              </a:spcAft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rgbClr val="C00000"/>
                </a:solidFill>
                <a:latin typeface="Calibri"/>
                <a:ea typeface="Calibri"/>
                <a:cs typeface="Posterama"/>
              </a:rPr>
              <a:t>Заболевания полости рта и респираторные инфекции</a:t>
            </a:r>
            <a:endParaRPr lang="ru-RU" sz="1600" b="1">
              <a:solidFill>
                <a:srgbClr val="002060"/>
              </a:solidFill>
              <a:ea typeface="Times New Roman"/>
              <a:cs typeface="Posterama"/>
            </a:endParaRPr>
          </a:p>
          <a:p>
            <a:pPr marL="0" indent="0">
              <a:lnSpc>
                <a:spcPct val="100000"/>
              </a:lnSpc>
              <a:spcAft>
                <a:spcPts val="975"/>
              </a:spcAft>
              <a:buNone/>
              <a:defRPr/>
            </a:pPr>
            <a:r>
              <a:rPr lang="ru-RU" sz="1700" b="1">
                <a:solidFill>
                  <a:srgbClr val="002060"/>
                </a:solidFill>
                <a:ea typeface="Times New Roman"/>
                <a:cs typeface="Posterama"/>
              </a:rPr>
              <a:t>Полости рта и</a:t>
            </a:r>
            <a:r>
              <a:rPr lang="ru-RU" sz="1700" b="1" i="0" u="none" strike="noStrike" cap="none">
                <a:ln>
                  <a:noFill/>
                </a:ln>
                <a:solidFill>
                  <a:srgbClr val="002060"/>
                </a:solidFill>
                <a:ea typeface="Times New Roman"/>
                <a:cs typeface="Posterama"/>
              </a:rPr>
              <a:t> носа частично блокируют </a:t>
            </a:r>
            <a:r>
              <a:rPr lang="ru-RU" sz="1700" b="1">
                <a:solidFill>
                  <a:srgbClr val="002060"/>
                </a:solidFill>
                <a:ea typeface="Times New Roman"/>
                <a:cs typeface="Posterama"/>
              </a:rPr>
              <a:t>проникновение многих болезнетворных бактерий вирусов</a:t>
            </a:r>
            <a:endParaRPr/>
          </a:p>
          <a:p>
            <a:pPr marL="0" indent="0">
              <a:lnSpc>
                <a:spcPct val="100000"/>
              </a:lnSpc>
              <a:spcAft>
                <a:spcPts val="975"/>
              </a:spcAft>
              <a:buNone/>
              <a:defRPr/>
            </a:pPr>
            <a:r>
              <a:rPr lang="ru-RU" sz="1700" b="1">
                <a:solidFill>
                  <a:srgbClr val="002060"/>
                </a:solidFill>
                <a:ea typeface="Times New Roman"/>
                <a:cs typeface="Posterama"/>
              </a:rPr>
              <a:t>Регулярный уход - чистка зубов, санирование полости рта, поддержание здоровья слизистых оболочек активизирует защиту от возбудителей респираторных заболеваний </a:t>
            </a:r>
            <a:endParaRPr/>
          </a:p>
          <a:p>
            <a:pPr marL="0" indent="0">
              <a:lnSpc>
                <a:spcPct val="100000"/>
              </a:lnSpc>
              <a:spcAft>
                <a:spcPts val="975"/>
              </a:spcAft>
              <a:buNone/>
              <a:defRPr/>
            </a:pPr>
            <a:r>
              <a:rPr lang="ru-RU" sz="1700" b="1">
                <a:solidFill>
                  <a:srgbClr val="C00000"/>
                </a:solidFill>
                <a:ea typeface="Times New Roman"/>
                <a:cs typeface="Posterama"/>
              </a:rPr>
              <a:t>Внимание!</a:t>
            </a:r>
            <a:r>
              <a:rPr lang="ru-RU" sz="1700" b="1">
                <a:solidFill>
                  <a:srgbClr val="002060"/>
                </a:solidFill>
                <a:ea typeface="Times New Roman"/>
                <a:cs typeface="Posterama"/>
              </a:rPr>
              <a:t> </a:t>
            </a:r>
            <a:r>
              <a:rPr lang="ru-RU" sz="1700" b="1">
                <a:solidFill>
                  <a:srgbClr val="002060"/>
                </a:solidFill>
                <a:ea typeface="Times New Roman"/>
                <a:cs typeface="Posterama"/>
              </a:rPr>
              <a:t>У</a:t>
            </a:r>
            <a:r>
              <a:rPr lang="ru-RU" sz="1700" b="1">
                <a:solidFill>
                  <a:srgbClr val="002060"/>
                </a:solidFill>
                <a:ea typeface="Times New Roman"/>
                <a:cs typeface="Posterama"/>
              </a:rPr>
              <a:t> лиц с множественной формой кариеса иммунитет снижен! </a:t>
            </a:r>
            <a:r>
              <a:rPr lang="ru-RU" sz="1700" b="1">
                <a:solidFill>
                  <a:srgbClr val="002060"/>
                </a:solidFill>
                <a:ea typeface="Times New Roman"/>
                <a:cs typeface="Posterama"/>
              </a:rPr>
              <a:t>О</a:t>
            </a:r>
            <a:r>
              <a:rPr lang="ru-RU" sz="1700" b="1">
                <a:solidFill>
                  <a:srgbClr val="002060"/>
                </a:solidFill>
                <a:ea typeface="Times New Roman"/>
                <a:cs typeface="Posterama"/>
              </a:rPr>
              <a:t>ни чаще болеют простудными заболеваниями с осложнениями!</a:t>
            </a:r>
            <a:endParaRPr lang="ru-RU" sz="1700" b="1">
              <a:solidFill>
                <a:srgbClr val="002060"/>
              </a:solidFill>
              <a:ea typeface="Calibri"/>
              <a:cs typeface="Posterama"/>
            </a:endParaRPr>
          </a:p>
          <a:p>
            <a:pPr marL="228600" marR="0" lvl="0" indent="-22860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700" b="1" i="0" u="none" strike="noStrike" cap="none" spc="0">
                <a:ln>
                  <a:noFill/>
                </a:ln>
                <a:solidFill>
                  <a:srgbClr val="002060"/>
                </a:solidFill>
                <a:ea typeface="+mn-ea"/>
                <a:cs typeface="Posterama"/>
              </a:rPr>
              <a:t>поражённые кариесом зубы -  источник хронической инфекции полости рта </a:t>
            </a:r>
            <a:r>
              <a:rPr lang="ru-RU" sz="1700" b="1" i="1" u="none" strike="noStrike" cap="none" spc="0">
                <a:ln>
                  <a:noFill/>
                </a:ln>
                <a:solidFill>
                  <a:srgbClr val="C00000"/>
                </a:solidFill>
                <a:ea typeface="+mn-ea"/>
                <a:cs typeface="Posterama"/>
              </a:rPr>
              <a:t>(микробы переходят из кариозных полостей на миндалины, вызывая ангину)</a:t>
            </a:r>
            <a:endParaRPr/>
          </a:p>
          <a:p>
            <a:pPr marL="228600" marR="0" lvl="0" indent="-22860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700" b="1" i="0" u="none" strike="noStrike" cap="none" spc="0">
                <a:ln>
                  <a:noFill/>
                </a:ln>
                <a:solidFill>
                  <a:srgbClr val="002060"/>
                </a:solidFill>
                <a:ea typeface="+mn-ea"/>
                <a:cs typeface="Posterama"/>
              </a:rPr>
              <a:t>частые ангины - риск развития ревматизма, повреждений суставов </a:t>
            </a:r>
            <a:r>
              <a:rPr lang="ru-RU" sz="1700" b="1" i="1" u="none" strike="noStrike" cap="none" spc="0">
                <a:ln>
                  <a:noFill/>
                </a:ln>
                <a:solidFill>
                  <a:srgbClr val="C00000"/>
                </a:solidFill>
                <a:ea typeface="+mn-ea"/>
                <a:cs typeface="Posterama"/>
              </a:rPr>
              <a:t>(артриты)</a:t>
            </a:r>
            <a:endParaRPr lang="ru-RU" sz="1700" b="1" i="0" u="none" strike="noStrike" cap="none" spc="0">
              <a:ln>
                <a:noFill/>
              </a:ln>
              <a:solidFill>
                <a:srgbClr val="002060"/>
              </a:solidFill>
              <a:ea typeface="+mn-ea"/>
              <a:cs typeface="Posterama"/>
            </a:endParaRPr>
          </a:p>
          <a:p>
            <a:pPr>
              <a:defRPr/>
            </a:pPr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253579" y="4080350"/>
            <a:ext cx="1707887" cy="1775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807358" y="4080349"/>
            <a:ext cx="2743035" cy="1775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379017" y="1507138"/>
            <a:ext cx="3046213" cy="2033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трелка: вправо 8"/>
          <p:cNvSpPr/>
          <p:nvPr/>
        </p:nvSpPr>
        <p:spPr bwMode="auto">
          <a:xfrm>
            <a:off x="8006036" y="4866230"/>
            <a:ext cx="703500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864801" y="544918"/>
            <a:ext cx="8568193" cy="61288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i="0" u="none" strike="noStrike" cap="none" spc="300">
                <a:ln>
                  <a:noFill/>
                </a:ln>
                <a:solidFill>
                  <a:srgbClr val="002060"/>
                </a:solidFill>
                <a:latin typeface="Calibri"/>
                <a:ea typeface="+mj-ea"/>
                <a:cs typeface="Posterama"/>
              </a:rPr>
              <a:t>Здоровье полости рта - здоровый организм</a:t>
            </a:r>
            <a:endParaRPr lang="ru-RU" sz="2400" spc="300">
              <a:solidFill>
                <a:srgbClr val="002060"/>
              </a:solidFill>
              <a:latin typeface="+mn-lt"/>
              <a:cs typeface="Posterama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83925" y="1878405"/>
            <a:ext cx="5960458" cy="4167423"/>
          </a:xfrm>
        </p:spPr>
        <p:txBody>
          <a:bodyPr>
            <a:norm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975"/>
              </a:spcAft>
              <a:buClrTx/>
              <a:buSzTx/>
              <a:buFont typeface="Arial"/>
              <a:buNone/>
              <a:defRPr/>
            </a:pPr>
            <a:r>
              <a:rPr lang="ru-RU" sz="1700" b="1" i="0" u="none" strike="noStrike" cap="none" spc="0">
                <a:ln>
                  <a:noFill/>
                </a:ln>
                <a:solidFill>
                  <a:srgbClr val="C00000"/>
                </a:solidFill>
                <a:latin typeface="Calibri"/>
                <a:ea typeface="Calibri"/>
                <a:cs typeface="Posterama"/>
              </a:rPr>
              <a:t>Заболевания полости рта и сердца</a:t>
            </a:r>
            <a:endParaRPr lang="ru-RU" sz="1600" b="1" i="0" u="none" strike="noStrike" cap="none" spc="0">
              <a:ln>
                <a:noFill/>
              </a:ln>
              <a:solidFill>
                <a:srgbClr val="002060"/>
              </a:solidFill>
              <a:latin typeface="Calibri"/>
              <a:ea typeface="Calibri"/>
              <a:cs typeface="Posteram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975"/>
              </a:spcAft>
              <a:buClrTx/>
              <a:buSzTx/>
              <a:buFont typeface="Arial"/>
              <a:buNone/>
              <a:defRPr/>
            </a:pPr>
            <a:r>
              <a:rPr lang="ru-RU" sz="1600" b="1">
                <a:solidFill>
                  <a:srgbClr val="002060"/>
                </a:solidFill>
                <a:cs typeface="Posterama"/>
              </a:rPr>
              <a:t>Чистка зубов и уход за всей полостью рта - это профилактика заболеваний</a:t>
            </a:r>
            <a:r>
              <a:rPr lang="ru-RU" sz="1600" b="1">
                <a:solidFill>
                  <a:srgbClr val="002060"/>
                </a:solidFill>
                <a:cs typeface="Posterama"/>
              </a:rPr>
              <a:t> сердца</a:t>
            </a:r>
            <a:endParaRPr/>
          </a:p>
          <a:p>
            <a:pPr algn="l">
              <a:lnSpc>
                <a:spcPct val="100000"/>
              </a:lnSpc>
              <a:defRPr/>
            </a:pPr>
            <a:r>
              <a:rPr lang="ru-RU" sz="1600" b="1">
                <a:solidFill>
                  <a:srgbClr val="002060"/>
                </a:solidFill>
                <a:cs typeface="Posterama"/>
              </a:rPr>
              <a:t>п</a:t>
            </a:r>
            <a:r>
              <a:rPr lang="ru-RU" sz="1600" b="1">
                <a:solidFill>
                  <a:srgbClr val="002060"/>
                </a:solidFill>
                <a:cs typeface="Posterama"/>
              </a:rPr>
              <a:t>ри плохой гигиене полости рта микробы проникают в сосуды десен, а оттуда – в общую систему кровообращения </a:t>
            </a:r>
            <a:endParaRPr/>
          </a:p>
          <a:p>
            <a:pPr algn="l">
              <a:lnSpc>
                <a:spcPct val="100000"/>
              </a:lnSpc>
              <a:defRPr/>
            </a:pPr>
            <a:r>
              <a:rPr lang="ru-RU" sz="1600" b="1">
                <a:solidFill>
                  <a:srgbClr val="002060"/>
                </a:solidFill>
                <a:cs typeface="Posterama"/>
              </a:rPr>
              <a:t>происходит поражение стенок артерий, их воспаление и утолщение, что нарушает кровообращение</a:t>
            </a:r>
            <a:r>
              <a:rPr lang="ru-RU" sz="1600" b="1">
                <a:solidFill>
                  <a:srgbClr val="002060"/>
                </a:solidFill>
                <a:cs typeface="Posterama"/>
              </a:rPr>
              <a:t> </a:t>
            </a:r>
            <a:r>
              <a:rPr lang="ru-RU" sz="1600" b="1" i="1">
                <a:solidFill>
                  <a:srgbClr val="C00000"/>
                </a:solidFill>
                <a:cs typeface="Posterama"/>
              </a:rPr>
              <a:t>(</a:t>
            </a:r>
            <a:r>
              <a:rPr lang="ru-RU" sz="1600" b="1" i="1">
                <a:solidFill>
                  <a:srgbClr val="C00000"/>
                </a:solidFill>
                <a:cs typeface="Posterama"/>
              </a:rPr>
              <a:t>особенно коронарных артерий) </a:t>
            </a:r>
            <a:endParaRPr/>
          </a:p>
          <a:p>
            <a:pPr algn="l">
              <a:lnSpc>
                <a:spcPct val="100000"/>
              </a:lnSpc>
              <a:defRPr/>
            </a:pPr>
            <a:r>
              <a:rPr lang="ru-RU" sz="1600" b="1">
                <a:solidFill>
                  <a:srgbClr val="002060"/>
                </a:solidFill>
                <a:cs typeface="Posterama"/>
              </a:rPr>
              <a:t>повышается риск развития инфаркта миокарда </a:t>
            </a:r>
            <a:endParaRPr/>
          </a:p>
          <a:p>
            <a:pPr marL="0" indent="0" algn="l">
              <a:lnSpc>
                <a:spcPct val="100000"/>
              </a:lnSpc>
              <a:buNone/>
              <a:defRPr/>
            </a:pPr>
            <a:r>
              <a:rPr lang="ru-RU" sz="1600" b="1">
                <a:solidFill>
                  <a:srgbClr val="C00000"/>
                </a:solidFill>
                <a:cs typeface="Posterama"/>
              </a:rPr>
              <a:t>Внимание! </a:t>
            </a:r>
            <a:r>
              <a:rPr lang="ru-RU" sz="1600" b="1">
                <a:solidFill>
                  <a:srgbClr val="002060"/>
                </a:solidFill>
                <a:cs typeface="Posterama"/>
              </a:rPr>
              <a:t>Если </a:t>
            </a:r>
            <a:r>
              <a:rPr lang="ru-RU" sz="1600" b="1">
                <a:solidFill>
                  <a:srgbClr val="002060"/>
                </a:solidFill>
                <a:cs typeface="Posterama"/>
              </a:rPr>
              <a:t>В</a:t>
            </a:r>
            <a:r>
              <a:rPr lang="ru-RU" sz="1600" b="1">
                <a:solidFill>
                  <a:srgbClr val="002060"/>
                </a:solidFill>
                <a:cs typeface="Posterama"/>
              </a:rPr>
              <a:t>ы чистите зубы один раз в день, на </a:t>
            </a:r>
            <a:r>
              <a:rPr lang="ru-RU" sz="1600" b="1">
                <a:solidFill>
                  <a:srgbClr val="C00000"/>
                </a:solidFill>
                <a:cs typeface="Posterama"/>
              </a:rPr>
              <a:t>70% </a:t>
            </a:r>
            <a:r>
              <a:rPr lang="ru-RU" sz="1600" b="1">
                <a:solidFill>
                  <a:srgbClr val="002060"/>
                </a:solidFill>
                <a:cs typeface="Posterama"/>
              </a:rPr>
              <a:t>увеличиваете риск получить болезни сердца! 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770038" y="3977375"/>
            <a:ext cx="3435927" cy="206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502678" y="1454122"/>
            <a:ext cx="3970646" cy="2226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554051"/>
            <a:ext cx="10515600" cy="50156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 b="1" i="0" u="none" strike="noStrike" cap="none" spc="300">
                <a:ln>
                  <a:noFill/>
                </a:ln>
                <a:solidFill>
                  <a:srgbClr val="002060"/>
                </a:solidFill>
                <a:latin typeface="Calibri"/>
                <a:ea typeface="+mj-ea"/>
                <a:cs typeface="Posterama"/>
              </a:rPr>
              <a:t>Здоровье полости рта -  здоровый организм</a:t>
            </a:r>
            <a:endParaRPr lang="ru-RU" sz="24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785299" y="1403297"/>
            <a:ext cx="6031137" cy="508957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  <a:defRPr/>
            </a:pPr>
            <a:r>
              <a:rPr lang="ru-RU" sz="2100" b="1" i="0" u="none" strike="noStrike" cap="none" spc="0">
                <a:ln>
                  <a:noFill/>
                </a:ln>
                <a:solidFill>
                  <a:srgbClr val="C00000"/>
                </a:solidFill>
                <a:ea typeface="+mn-ea"/>
                <a:cs typeface="Posterama"/>
              </a:rPr>
              <a:t> </a:t>
            </a:r>
            <a:r>
              <a:rPr lang="ru-RU" sz="2100" b="1" i="0" u="none" strike="noStrike" cap="none" spc="0">
                <a:ln>
                  <a:noFill/>
                </a:ln>
                <a:solidFill>
                  <a:srgbClr val="C00000"/>
                </a:solidFill>
                <a:latin typeface="Calibri"/>
                <a:ea typeface="Calibri"/>
                <a:cs typeface="Posterama"/>
              </a:rPr>
              <a:t>Заболевания полости рта и сердца</a:t>
            </a:r>
            <a:endParaRPr lang="ru-RU" sz="2100" b="1" i="0">
              <a:solidFill>
                <a:srgbClr val="002060"/>
              </a:solidFill>
            </a:endParaRPr>
          </a:p>
          <a:p>
            <a:pPr marL="0" indent="0" algn="l">
              <a:lnSpc>
                <a:spcPct val="120000"/>
              </a:lnSpc>
              <a:buNone/>
              <a:defRPr/>
            </a:pPr>
            <a:r>
              <a:rPr lang="ru-RU" sz="1900" b="1" i="0">
                <a:solidFill>
                  <a:srgbClr val="002060"/>
                </a:solidFill>
              </a:rPr>
              <a:t>Бактерии через кровоток достигают сердца, могут прикрепляться к стенкам сосудов, задерживаться на сердечных клапанах </a:t>
            </a:r>
            <a:endParaRPr/>
          </a:p>
          <a:p>
            <a:pPr marL="0" indent="0" algn="l">
              <a:lnSpc>
                <a:spcPct val="120000"/>
              </a:lnSpc>
              <a:buNone/>
              <a:defRPr/>
            </a:pPr>
            <a:r>
              <a:rPr lang="ru-RU" sz="1900" b="1" i="0">
                <a:solidFill>
                  <a:srgbClr val="002060"/>
                </a:solidFill>
              </a:rPr>
              <a:t>Последствия -  ревматизм сердечной мышцы, инфекционный эндокардит</a:t>
            </a:r>
            <a:endParaRPr/>
          </a:p>
          <a:p>
            <a:pPr algn="l">
              <a:lnSpc>
                <a:spcPct val="120000"/>
              </a:lnSpc>
              <a:defRPr/>
            </a:pPr>
            <a:r>
              <a:rPr lang="ru-RU" sz="1900" b="1" i="0">
                <a:solidFill>
                  <a:srgbClr val="002060"/>
                </a:solidFill>
              </a:rPr>
              <a:t>Ревматизм сердца </a:t>
            </a:r>
            <a:r>
              <a:rPr lang="ru-RU" sz="1900" b="1" i="1">
                <a:solidFill>
                  <a:srgbClr val="C00000"/>
                </a:solidFill>
              </a:rPr>
              <a:t>(ревмокардит) </a:t>
            </a:r>
            <a:r>
              <a:rPr lang="ru-RU" sz="1900" b="1" i="1">
                <a:solidFill>
                  <a:srgbClr val="002060"/>
                </a:solidFill>
              </a:rPr>
              <a:t>- </a:t>
            </a:r>
            <a:r>
              <a:rPr lang="ru-RU" sz="1900" b="1" i="1">
                <a:solidFill>
                  <a:srgbClr val="C00000"/>
                </a:solidFill>
              </a:rPr>
              <a:t> </a:t>
            </a:r>
            <a:r>
              <a:rPr lang="ru-RU" sz="1900" b="1" i="0">
                <a:solidFill>
                  <a:srgbClr val="002060"/>
                </a:solidFill>
              </a:rPr>
              <a:t>это воспаление мышц аутоиммунного типа, приводящее к патологии клапанов</a:t>
            </a:r>
            <a:r>
              <a:rPr lang="ru-RU" sz="1900" b="1">
                <a:solidFill>
                  <a:srgbClr val="002060"/>
                </a:solidFill>
              </a:rPr>
              <a:t> </a:t>
            </a:r>
            <a:r>
              <a:rPr lang="ru-RU" sz="1900" b="1" i="1">
                <a:solidFill>
                  <a:srgbClr val="C00000"/>
                </a:solidFill>
              </a:rPr>
              <a:t>(угроза</a:t>
            </a:r>
            <a:r>
              <a:rPr lang="ru-RU" sz="1900" b="1" i="1">
                <a:solidFill>
                  <a:srgbClr val="C00000"/>
                </a:solidFill>
              </a:rPr>
              <a:t> сердечной недостаточности и смерти)</a:t>
            </a:r>
            <a:endParaRPr/>
          </a:p>
          <a:p>
            <a:pPr algn="l">
              <a:lnSpc>
                <a:spcPct val="120000"/>
              </a:lnSpc>
              <a:defRPr/>
            </a:pPr>
            <a:r>
              <a:rPr lang="ru-RU" sz="1900" b="1" i="0">
                <a:solidFill>
                  <a:srgbClr val="002060"/>
                </a:solidFill>
              </a:rPr>
              <a:t>Инфекционный эндокардит – это заболевание, сопровождающееся поражением клапанов сердца полипами и язвами, изменениями пристеночного эндокарда </a:t>
            </a:r>
            <a:r>
              <a:rPr lang="ru-RU" sz="1900" b="1" i="1">
                <a:solidFill>
                  <a:srgbClr val="C00000"/>
                </a:solidFill>
              </a:rPr>
              <a:t>(нарушение структуры сосудов, клапанов и </a:t>
            </a:r>
            <a:r>
              <a:rPr lang="ru-RU" sz="1900" b="1" i="1">
                <a:solidFill>
                  <a:srgbClr val="C00000"/>
                </a:solidFill>
              </a:rPr>
              <a:t>риск развития</a:t>
            </a:r>
            <a:r>
              <a:rPr lang="ru-RU" sz="1900" b="1" i="1">
                <a:solidFill>
                  <a:srgbClr val="C00000"/>
                </a:solidFill>
              </a:rPr>
              <a:t> тромбоза)</a:t>
            </a:r>
            <a:endParaRPr/>
          </a:p>
          <a:p>
            <a:pPr marL="0" indent="0" algn="l">
              <a:lnSpc>
                <a:spcPct val="120000"/>
              </a:lnSpc>
              <a:buNone/>
              <a:defRPr/>
            </a:pPr>
            <a:r>
              <a:rPr lang="ru-RU" sz="1900" b="1" i="0">
                <a:solidFill>
                  <a:srgbClr val="C00000"/>
                </a:solidFill>
              </a:rPr>
              <a:t>Внимание!</a:t>
            </a:r>
            <a:r>
              <a:rPr lang="ru-RU" sz="1900" b="1" i="0">
                <a:solidFill>
                  <a:srgbClr val="002060"/>
                </a:solidFill>
              </a:rPr>
              <a:t> Если у пациента зачатки атеросклероза </a:t>
            </a:r>
            <a:r>
              <a:rPr lang="ru-RU" sz="1900" b="1" i="1">
                <a:solidFill>
                  <a:srgbClr val="C00000"/>
                </a:solidFill>
              </a:rPr>
              <a:t>(даже при отсутствии зубной боли) </a:t>
            </a:r>
            <a:r>
              <a:rPr lang="ru-RU" sz="1900" b="1" i="0">
                <a:solidFill>
                  <a:srgbClr val="002060"/>
                </a:solidFill>
              </a:rPr>
              <a:t>плохая гигиена зубов, инфекции на деснах  - это факторы риска сердечных приступов и смерти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414800" y="1714753"/>
            <a:ext cx="3260226" cy="17142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473897" y="3875211"/>
            <a:ext cx="3383857" cy="2147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20362" y="430750"/>
            <a:ext cx="10515600" cy="907238"/>
          </a:xfrm>
        </p:spPr>
        <p:txBody>
          <a:bodyPr>
            <a:noAutofit/>
          </a:bodyPr>
          <a:lstStyle/>
          <a:p>
            <a:pPr algn="ctr">
              <a:defRPr/>
            </a:pPr>
            <a:br>
              <a:rPr lang="ru-RU" sz="2400" b="1" i="0" u="none" strike="noStrike" cap="none" spc="30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Calibri"/>
                <a:cs typeface="Posterama"/>
              </a:rPr>
            </a:br>
            <a:endParaRPr lang="ru-RU" sz="2400" spc="30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60019" y="1290360"/>
            <a:ext cx="6190163" cy="479304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a typeface="Calibri"/>
                <a:cs typeface="Posterama"/>
              </a:rPr>
              <a:t> </a:t>
            </a:r>
            <a:r>
              <a:rPr lang="ru-RU" sz="1900" b="1" i="0" u="none" strike="noStrike" cap="none" spc="0">
                <a:ln>
                  <a:noFill/>
                </a:ln>
                <a:solidFill>
                  <a:srgbClr val="C00000"/>
                </a:solidFill>
                <a:ea typeface="Calibri"/>
                <a:cs typeface="Posterama"/>
              </a:rPr>
              <a:t>Заболевания полости рта и сахарный диабет 2 типа</a:t>
            </a:r>
            <a:endParaRPr/>
          </a:p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None/>
              <a:defRPr/>
            </a:pPr>
            <a:r>
              <a:rPr lang="ru-RU" sz="1700" b="1">
                <a:solidFill>
                  <a:srgbClr val="C00000"/>
                </a:solidFill>
                <a:ea typeface="Calibri"/>
                <a:cs typeface="Posterama"/>
              </a:rPr>
              <a:t>Внимание! 95%</a:t>
            </a:r>
            <a:r>
              <a:rPr lang="ru-RU" sz="1700" b="1">
                <a:solidFill>
                  <a:srgbClr val="002060"/>
                </a:solidFill>
                <a:ea typeface="Calibri"/>
                <a:cs typeface="Posterama"/>
              </a:rPr>
              <a:t> взрослых людей, страдающих диабетом 2 типа имеют проблемы с зубами!</a:t>
            </a:r>
            <a:endParaRPr/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defRPr/>
            </a:pPr>
            <a:r>
              <a:rPr lang="ru-RU" sz="1700" b="1">
                <a:solidFill>
                  <a:srgbClr val="002060"/>
                </a:solidFill>
                <a:ea typeface="Calibri"/>
                <a:cs typeface="Posterama"/>
              </a:rPr>
              <a:t>ухудшает состояние полости рта, способствует разрушению зубов и десен </a:t>
            </a:r>
            <a:endParaRPr/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defRPr/>
            </a:pPr>
            <a:r>
              <a:rPr lang="ru-RU" sz="1700" b="1">
                <a:solidFill>
                  <a:srgbClr val="002060"/>
                </a:solidFill>
                <a:ea typeface="Calibri"/>
                <a:cs typeface="Posterama"/>
              </a:rPr>
              <a:t>является предрасполагающим фактором для развития пародонтоза и пародонтита</a:t>
            </a:r>
            <a:endParaRPr/>
          </a:p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None/>
              <a:defRPr/>
            </a:pPr>
            <a:r>
              <a:rPr lang="ru-RU" sz="1700" b="1">
                <a:solidFill>
                  <a:srgbClr val="002060"/>
                </a:solidFill>
                <a:ea typeface="Calibri"/>
                <a:cs typeface="Posterama"/>
              </a:rPr>
              <a:t>П</a:t>
            </a:r>
            <a:r>
              <a:rPr lang="ru-RU" sz="1700" b="1">
                <a:solidFill>
                  <a:srgbClr val="002060"/>
                </a:solidFill>
                <a:ea typeface="Calibri"/>
                <a:cs typeface="Posterama"/>
              </a:rPr>
              <a:t>ародонтит – это воспаление, провоцирующее процесс разрушения в пародонте  -  комплексе тканей, отвечающих за удерживание зуба</a:t>
            </a:r>
            <a:r>
              <a:rPr lang="ru-RU" sz="1700" b="1">
                <a:solidFill>
                  <a:srgbClr val="191717"/>
                </a:solidFill>
                <a:ea typeface="Calibri"/>
                <a:cs typeface="Posterama"/>
              </a:rPr>
              <a:t> </a:t>
            </a:r>
            <a:endParaRPr/>
          </a:p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None/>
              <a:defRPr/>
            </a:pPr>
            <a:r>
              <a:rPr lang="ru-RU" sz="1700" b="1">
                <a:solidFill>
                  <a:srgbClr val="002060"/>
                </a:solidFill>
                <a:ea typeface="Calibri"/>
                <a:cs typeface="Posterama"/>
              </a:rPr>
              <a:t>В обостренной форме проявляется: выраженной кровоточивостью, сильным отеком, покраснением, иногда – появлением язв в тканях десны. Боль постоянная пульсирующая, </a:t>
            </a:r>
            <a:r>
              <a:rPr lang="ru-RU" sz="1700" b="1" i="0" u="none" strike="noStrike" cap="none" spc="0">
                <a:ln>
                  <a:noFill/>
                </a:ln>
                <a:solidFill>
                  <a:srgbClr val="002060"/>
                </a:solidFill>
                <a:ea typeface="+mn-ea"/>
                <a:cs typeface="+mn-cs"/>
              </a:rPr>
              <a:t>повышенная температура,  головная боль, интоксикация </a:t>
            </a:r>
            <a:r>
              <a:rPr lang="ru-RU" sz="1700" b="1" i="1" u="none" strike="noStrike" cap="none" spc="0">
                <a:ln>
                  <a:noFill/>
                </a:ln>
                <a:solidFill>
                  <a:srgbClr val="C00000"/>
                </a:solidFill>
                <a:ea typeface="+mn-ea"/>
                <a:cs typeface="+mn-cs"/>
              </a:rPr>
              <a:t>(слабость, тошнота, потеря аппетита) </a:t>
            </a:r>
            <a:endParaRPr/>
          </a:p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None/>
              <a:defRPr/>
            </a:pPr>
            <a:endParaRPr lang="ru-RU" sz="1700" b="1">
              <a:solidFill>
                <a:srgbClr val="002060"/>
              </a:solidFill>
              <a:ea typeface="Calibri"/>
              <a:cs typeface="Posterama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ru-RU" sz="1800" b="1">
              <a:solidFill>
                <a:srgbClr val="002060"/>
              </a:solidFill>
              <a:ea typeface="Calibri"/>
              <a:cs typeface="Posterama"/>
            </a:endParaRPr>
          </a:p>
          <a:p>
            <a:pPr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 bwMode="auto">
          <a:xfrm>
            <a:off x="1786069" y="336205"/>
            <a:ext cx="93011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500" b="1" i="0" u="none" strike="noStrike" cap="none" spc="300">
                <a:ln>
                  <a:noFill/>
                </a:ln>
                <a:solidFill>
                  <a:srgbClr val="002060"/>
                </a:solidFill>
                <a:latin typeface="Calibri"/>
                <a:ea typeface="+mj-ea"/>
                <a:cs typeface="Posterama"/>
              </a:rPr>
              <a:t>Здоровье полости рта -  здоровый организм</a:t>
            </a:r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rcRect l="0" t="0" r="0" b="6081"/>
          <a:stretch/>
        </p:blipFill>
        <p:spPr bwMode="auto">
          <a:xfrm>
            <a:off x="7203975" y="3888595"/>
            <a:ext cx="1805858" cy="16960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563626" y="3954139"/>
            <a:ext cx="1651293" cy="16960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147256" y="1407836"/>
            <a:ext cx="4067663" cy="2297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трелка: вправо 8"/>
          <p:cNvSpPr/>
          <p:nvPr/>
        </p:nvSpPr>
        <p:spPr bwMode="auto">
          <a:xfrm>
            <a:off x="8946883" y="4623261"/>
            <a:ext cx="679694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750442" y="353842"/>
            <a:ext cx="7784365" cy="48881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i="0" u="none" strike="noStrike" cap="none" spc="300">
                <a:ln>
                  <a:noFill/>
                </a:ln>
                <a:solidFill>
                  <a:srgbClr val="002060"/>
                </a:solidFill>
                <a:latin typeface="Calibri"/>
                <a:ea typeface="+mj-ea"/>
                <a:cs typeface="Posterama"/>
              </a:rPr>
              <a:t>Здоровье полости рта - здоровый организм</a:t>
            </a:r>
            <a:endParaRPr lang="ru-RU" sz="24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745412" y="1553571"/>
            <a:ext cx="5897213" cy="453530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rgbClr val="C00000"/>
                </a:solidFill>
                <a:ea typeface="Calibri"/>
                <a:cs typeface="Posterama"/>
              </a:rPr>
              <a:t>Заболевания полости рта и беременность</a:t>
            </a:r>
            <a:endParaRPr lang="ru-RU" sz="1800" b="1" i="0">
              <a:solidFill>
                <a:srgbClr val="002060"/>
              </a:solidFill>
            </a:endParaRPr>
          </a:p>
          <a:p>
            <a:pPr marL="0" indent="0" algn="l">
              <a:lnSpc>
                <a:spcPct val="100000"/>
              </a:lnSpc>
              <a:buNone/>
              <a:defRPr/>
            </a:pPr>
            <a:r>
              <a:rPr lang="ru-RU" sz="1600" b="1" i="0">
                <a:solidFill>
                  <a:srgbClr val="002060"/>
                </a:solidFill>
              </a:rPr>
              <a:t>На ухудшение состояния здоровья ротовой полости у женщин во время беременность оказывают ряд факторов:</a:t>
            </a:r>
            <a:endParaRPr/>
          </a:p>
          <a:p>
            <a:pPr>
              <a:lnSpc>
                <a:spcPct val="100000"/>
              </a:lnSpc>
              <a:defRPr/>
            </a:pPr>
            <a:r>
              <a:rPr lang="ru-RU" sz="1600" b="1">
                <a:solidFill>
                  <a:srgbClr val="002060"/>
                </a:solidFill>
              </a:rPr>
              <a:t>п</a:t>
            </a:r>
            <a:r>
              <a:rPr lang="ru-RU" sz="1600" b="1" i="0">
                <a:solidFill>
                  <a:srgbClr val="002060"/>
                </a:solidFill>
              </a:rPr>
              <a:t>лохая гигиена, неправильный уход за зубами</a:t>
            </a:r>
            <a:endParaRPr/>
          </a:p>
          <a:p>
            <a:pPr>
              <a:lnSpc>
                <a:spcPct val="100000"/>
              </a:lnSpc>
              <a:defRPr/>
            </a:pPr>
            <a:r>
              <a:rPr lang="ru-RU" sz="1600" b="1">
                <a:solidFill>
                  <a:srgbClr val="002060"/>
                </a:solidFill>
              </a:rPr>
              <a:t>и</a:t>
            </a:r>
            <a:r>
              <a:rPr lang="ru-RU" sz="1600" b="1" i="0">
                <a:solidFill>
                  <a:srgbClr val="002060"/>
                </a:solidFill>
              </a:rPr>
              <a:t>зменение рациона питания, пищевых привычек</a:t>
            </a:r>
            <a:endParaRPr/>
          </a:p>
          <a:p>
            <a:pPr>
              <a:lnSpc>
                <a:spcPct val="100000"/>
              </a:lnSpc>
              <a:defRPr/>
            </a:pPr>
            <a:r>
              <a:rPr lang="ru-RU" sz="1600" b="1">
                <a:solidFill>
                  <a:srgbClr val="002060"/>
                </a:solidFill>
              </a:rPr>
              <a:t>т</a:t>
            </a:r>
            <a:r>
              <a:rPr lang="ru-RU" sz="1600" b="1" i="0">
                <a:solidFill>
                  <a:srgbClr val="002060"/>
                </a:solidFill>
              </a:rPr>
              <a:t>оксикоз </a:t>
            </a:r>
            <a:r>
              <a:rPr lang="ru-RU" sz="1600" b="1" i="1">
                <a:solidFill>
                  <a:srgbClr val="C00000"/>
                </a:solidFill>
              </a:rPr>
              <a:t>(повышенная кислотность негативно влияет на эмаль)</a:t>
            </a:r>
            <a:endParaRPr/>
          </a:p>
          <a:p>
            <a:pPr>
              <a:lnSpc>
                <a:spcPct val="100000"/>
              </a:lnSpc>
              <a:defRPr/>
            </a:pPr>
            <a:r>
              <a:rPr lang="ru-RU" sz="1600" b="1">
                <a:solidFill>
                  <a:srgbClr val="002060"/>
                </a:solidFill>
              </a:rPr>
              <a:t>с</a:t>
            </a:r>
            <a:r>
              <a:rPr lang="ru-RU" sz="1600" b="1" i="0">
                <a:solidFill>
                  <a:srgbClr val="002060"/>
                </a:solidFill>
              </a:rPr>
              <a:t>нижение иммунитета </a:t>
            </a:r>
            <a:endParaRPr/>
          </a:p>
          <a:p>
            <a:pPr>
              <a:lnSpc>
                <a:spcPct val="100000"/>
              </a:lnSpc>
              <a:defRPr/>
            </a:pPr>
            <a:r>
              <a:rPr lang="ru-RU" sz="1600" b="1" i="0">
                <a:solidFill>
                  <a:srgbClr val="002060"/>
                </a:solidFill>
              </a:rPr>
              <a:t>изменение гормонального фона </a:t>
            </a:r>
            <a:r>
              <a:rPr lang="ru-RU" sz="1600" b="1" i="1">
                <a:solidFill>
                  <a:srgbClr val="C00000"/>
                </a:solidFill>
              </a:rPr>
              <a:t>(возрастают уровни гормонов эстрогена и прогестерона, усиливающие приток крови к слизистым, в том числе в полости рта) </a:t>
            </a:r>
            <a:endParaRPr/>
          </a:p>
          <a:p>
            <a:pPr>
              <a:lnSpc>
                <a:spcPct val="100000"/>
              </a:lnSpc>
              <a:defRPr/>
            </a:pPr>
            <a:r>
              <a:rPr lang="ru-RU" sz="1600" b="1">
                <a:solidFill>
                  <a:srgbClr val="002060"/>
                </a:solidFill>
              </a:rPr>
              <a:t>воспаление и кровоточивость десен  </a:t>
            </a:r>
            <a:r>
              <a:rPr lang="ru-RU" sz="1600" b="1" i="1">
                <a:solidFill>
                  <a:srgbClr val="C00000"/>
                </a:solidFill>
              </a:rPr>
              <a:t>(гингивит)</a:t>
            </a:r>
            <a:endParaRPr/>
          </a:p>
          <a:p>
            <a:pPr marL="0" indent="0">
              <a:lnSpc>
                <a:spcPct val="110000"/>
              </a:lnSpc>
              <a:buNone/>
              <a:defRPr/>
            </a:pPr>
            <a:endParaRPr lang="ru-RU" sz="1700" b="1" i="0">
              <a:solidFill>
                <a:srgbClr val="002060"/>
              </a:solidFill>
            </a:endParaRPr>
          </a:p>
          <a:p>
            <a:pPr>
              <a:defRPr/>
            </a:pPr>
            <a:endParaRPr lang="ru-RU" sz="16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209402" y="1405777"/>
            <a:ext cx="2561263" cy="2202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400749" y="3821222"/>
            <a:ext cx="2561263" cy="2202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561516" y="304670"/>
            <a:ext cx="7633225" cy="4812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i="0" u="none" strike="noStrike" cap="none" spc="300">
                <a:ln>
                  <a:noFill/>
                </a:ln>
                <a:solidFill>
                  <a:srgbClr val="002060"/>
                </a:solidFill>
                <a:latin typeface="Calibri"/>
                <a:ea typeface="+mj-ea"/>
                <a:cs typeface="Posterama"/>
              </a:rPr>
              <a:t>Здоровье полости рта - здоровый организм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027127" y="1304907"/>
            <a:ext cx="6318301" cy="4899409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  <a:defRPr/>
            </a:pPr>
            <a:r>
              <a:rPr lang="ru-RU" sz="1600" b="1" i="0">
                <a:solidFill>
                  <a:srgbClr val="C00000"/>
                </a:solidFill>
              </a:rPr>
              <a:t>Особенности ухода за зубами во время беременности</a:t>
            </a:r>
            <a:endParaRPr lang="ru-RU" sz="1600" b="1" i="0">
              <a:solidFill>
                <a:srgbClr val="002060"/>
              </a:solidFill>
            </a:endParaRPr>
          </a:p>
          <a:p>
            <a:pPr algn="l">
              <a:lnSpc>
                <a:spcPct val="110000"/>
              </a:lnSpc>
              <a:buFont typeface="Arial"/>
              <a:buChar char="•"/>
              <a:defRPr/>
            </a:pPr>
            <a:r>
              <a:rPr lang="ru-RU" sz="1600" b="1" i="0">
                <a:solidFill>
                  <a:srgbClr val="002060"/>
                </a:solidFill>
                <a:cs typeface="Times New Roman"/>
              </a:rPr>
              <a:t>сократить количество потребляемых углеводов и сладостей </a:t>
            </a:r>
            <a:r>
              <a:rPr lang="ru-RU" sz="1600" b="1" i="1">
                <a:solidFill>
                  <a:srgbClr val="C00000"/>
                </a:solidFill>
                <a:cs typeface="Times New Roman"/>
              </a:rPr>
              <a:t>(могут спровоцировать кариес)</a:t>
            </a:r>
            <a:endParaRPr/>
          </a:p>
          <a:p>
            <a:pPr algn="l">
              <a:lnSpc>
                <a:spcPct val="110000"/>
              </a:lnSpc>
              <a:buFont typeface="Arial"/>
              <a:buChar char="•"/>
              <a:defRPr/>
            </a:pPr>
            <a:r>
              <a:rPr lang="ru-RU" sz="1600" b="1">
                <a:solidFill>
                  <a:srgbClr val="002060"/>
                </a:solidFill>
                <a:cs typeface="Times New Roman"/>
              </a:rPr>
              <a:t>и</a:t>
            </a:r>
            <a:r>
              <a:rPr lang="ru-RU" sz="1600" b="1" i="0">
                <a:solidFill>
                  <a:srgbClr val="002060"/>
                </a:solidFill>
                <a:cs typeface="Times New Roman"/>
              </a:rPr>
              <a:t>сключить из рациона </a:t>
            </a:r>
            <a:r>
              <a:rPr lang="ru-RU" sz="1600" b="1">
                <a:solidFill>
                  <a:srgbClr val="002060"/>
                </a:solidFill>
                <a:cs typeface="Times New Roman"/>
              </a:rPr>
              <a:t>г</a:t>
            </a:r>
            <a:r>
              <a:rPr lang="ru-RU" sz="1600" b="1" i="0">
                <a:solidFill>
                  <a:srgbClr val="002060"/>
                </a:solidFill>
                <a:cs typeface="Times New Roman"/>
              </a:rPr>
              <a:t>азированные напитки, соки тетрапак </a:t>
            </a:r>
            <a:r>
              <a:rPr lang="ru-RU" sz="1600" b="1" i="1">
                <a:solidFill>
                  <a:srgbClr val="C00000"/>
                </a:solidFill>
                <a:cs typeface="Times New Roman"/>
              </a:rPr>
              <a:t>(избыток кислот и сахаров), </a:t>
            </a:r>
            <a:r>
              <a:rPr lang="ru-RU" sz="1600" b="1" i="0">
                <a:solidFill>
                  <a:srgbClr val="002060"/>
                </a:solidFill>
                <a:cs typeface="Times New Roman"/>
              </a:rPr>
              <a:t>заменив их питьевой водой, нежирным молоком, </a:t>
            </a:r>
            <a:r>
              <a:rPr lang="ru-RU" sz="1600" b="1">
                <a:solidFill>
                  <a:srgbClr val="002060"/>
                </a:solidFill>
                <a:cs typeface="Times New Roman"/>
              </a:rPr>
              <a:t>свежими </a:t>
            </a:r>
            <a:r>
              <a:rPr lang="ru-RU" sz="1600" b="1" i="0">
                <a:solidFill>
                  <a:srgbClr val="002060"/>
                </a:solidFill>
                <a:cs typeface="Times New Roman"/>
              </a:rPr>
              <a:t>фруктами</a:t>
            </a:r>
            <a:endParaRPr/>
          </a:p>
          <a:p>
            <a:pPr algn="l">
              <a:lnSpc>
                <a:spcPct val="110000"/>
              </a:lnSpc>
              <a:buFont typeface="Arial"/>
              <a:buChar char="•"/>
              <a:defRPr/>
            </a:pPr>
            <a:r>
              <a:rPr lang="ru-RU" sz="1600" b="1">
                <a:solidFill>
                  <a:srgbClr val="002060"/>
                </a:solidFill>
                <a:cs typeface="Times New Roman"/>
              </a:rPr>
              <a:t>с</a:t>
            </a:r>
            <a:r>
              <a:rPr lang="ru-RU" sz="1600" b="1" i="0">
                <a:solidFill>
                  <a:srgbClr val="002060"/>
                </a:solidFill>
                <a:cs typeface="Times New Roman"/>
              </a:rPr>
              <a:t>огласовывать применение БАДов и витаминов с акушером - гинекологом</a:t>
            </a:r>
            <a:endParaRPr/>
          </a:p>
          <a:p>
            <a:pPr algn="l">
              <a:lnSpc>
                <a:spcPct val="110000"/>
              </a:lnSpc>
              <a:buFont typeface="Arial"/>
              <a:buChar char="•"/>
              <a:defRPr/>
            </a:pPr>
            <a:r>
              <a:rPr lang="ru-RU" sz="1600" b="1">
                <a:solidFill>
                  <a:srgbClr val="002060"/>
                </a:solidFill>
                <a:cs typeface="Times New Roman"/>
              </a:rPr>
              <a:t>е</a:t>
            </a:r>
            <a:r>
              <a:rPr lang="ru-RU" sz="1600" b="1" i="0">
                <a:solidFill>
                  <a:srgbClr val="002060"/>
                </a:solidFill>
                <a:cs typeface="Times New Roman"/>
              </a:rPr>
              <a:t>жедневно </a:t>
            </a:r>
            <a:r>
              <a:rPr lang="ru-RU" sz="1600" b="1" i="0" u="none" strike="noStrike" cap="none" spc="0">
                <a:ln>
                  <a:noFill/>
                </a:ln>
                <a:solidFill>
                  <a:srgbClr val="002060"/>
                </a:solidFill>
                <a:cs typeface="Times New Roman"/>
              </a:rPr>
              <a:t>чистить зубы </a:t>
            </a:r>
            <a:r>
              <a:rPr lang="ru-RU" sz="1600" b="1" i="0">
                <a:solidFill>
                  <a:srgbClr val="002060"/>
                </a:solidFill>
                <a:cs typeface="Times New Roman"/>
              </a:rPr>
              <a:t>утром и вечером мягкой щеткой с зубной пастой, содержащей фтор </a:t>
            </a:r>
            <a:r>
              <a:rPr lang="ru-RU" sz="1600" b="1" i="1">
                <a:solidFill>
                  <a:srgbClr val="C00000"/>
                </a:solidFill>
                <a:cs typeface="Times New Roman"/>
              </a:rPr>
              <a:t>(</a:t>
            </a:r>
            <a:r>
              <a:rPr lang="ru-RU" sz="1600" b="1" i="1" u="none" strike="noStrike" cap="none" spc="0">
                <a:ln>
                  <a:noFill/>
                </a:ln>
                <a:solidFill>
                  <a:srgbClr val="C00000"/>
                </a:solidFill>
                <a:cs typeface="Times New Roman"/>
              </a:rPr>
              <a:t>используйте </a:t>
            </a:r>
            <a:r>
              <a:rPr lang="ru-RU" sz="1600" b="1" i="1">
                <a:solidFill>
                  <a:srgbClr val="C00000"/>
                </a:solidFill>
                <a:cs typeface="Times New Roman"/>
              </a:rPr>
              <a:t>дополнительно зубную нить) </a:t>
            </a:r>
            <a:endParaRPr/>
          </a:p>
          <a:p>
            <a:pPr algn="l">
              <a:lnSpc>
                <a:spcPct val="110000"/>
              </a:lnSpc>
              <a:buFont typeface="Arial"/>
              <a:buChar char="•"/>
              <a:defRPr/>
            </a:pPr>
            <a:r>
              <a:rPr lang="ru-RU" sz="1600" b="1" i="0">
                <a:solidFill>
                  <a:srgbClr val="002060"/>
                </a:solidFill>
                <a:cs typeface="Times New Roman"/>
              </a:rPr>
              <a:t>использовать для полоскания рта составы с шалфеем, ромашкой </a:t>
            </a:r>
            <a:r>
              <a:rPr lang="ru-RU" sz="1600" b="1" i="1">
                <a:solidFill>
                  <a:srgbClr val="C00000"/>
                </a:solidFill>
                <a:cs typeface="Times New Roman"/>
              </a:rPr>
              <a:t>(обладают противовоспалительным действием)</a:t>
            </a:r>
            <a:endParaRPr/>
          </a:p>
          <a:p>
            <a:pPr algn="l">
              <a:lnSpc>
                <a:spcPct val="110000"/>
              </a:lnSpc>
              <a:buFont typeface="Arial"/>
              <a:buChar char="•"/>
              <a:defRPr/>
            </a:pPr>
            <a:r>
              <a:rPr lang="ru-RU" sz="1600" b="1" i="0">
                <a:solidFill>
                  <a:srgbClr val="002060"/>
                </a:solidFill>
                <a:cs typeface="Times New Roman"/>
              </a:rPr>
              <a:t>полоскать рот содовым раствором после рвоты </a:t>
            </a:r>
            <a:r>
              <a:rPr lang="ru-RU" sz="1600" b="1" i="1">
                <a:solidFill>
                  <a:srgbClr val="C00000"/>
                </a:solidFill>
                <a:cs typeface="Times New Roman"/>
              </a:rPr>
              <a:t>(нейтрализует действие кислоты, сохраняя эмаль)</a:t>
            </a:r>
            <a:endParaRPr/>
          </a:p>
          <a:p>
            <a:pPr algn="l">
              <a:buFont typeface="Arial"/>
              <a:buChar char="•"/>
              <a:defRPr/>
            </a:pPr>
            <a:r>
              <a:rPr lang="ru-RU" sz="1600" b="1" i="0">
                <a:solidFill>
                  <a:srgbClr val="002060"/>
                </a:solidFill>
                <a:cs typeface="Times New Roman"/>
              </a:rPr>
              <a:t>посещать стоматолога </a:t>
            </a:r>
            <a:r>
              <a:rPr lang="ru-RU" sz="1600" b="1" i="1">
                <a:solidFill>
                  <a:srgbClr val="C00000"/>
                </a:solidFill>
                <a:cs typeface="Times New Roman"/>
              </a:rPr>
              <a:t>(даже при отсутствии жалоб)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496569" y="1551055"/>
            <a:ext cx="3272192" cy="2061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081093" y="3982515"/>
            <a:ext cx="3083780" cy="2061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988756" y="122748"/>
            <a:ext cx="8214487" cy="799610"/>
          </a:xfrm>
        </p:spPr>
        <p:txBody>
          <a:bodyPr>
            <a:normAutofit/>
          </a:bodyPr>
          <a:lstStyle/>
          <a:p>
            <a:pPr marL="228600" marR="0" lvl="0" indent="-228600" algn="ctr" defTabSz="914400">
              <a:lnSpc>
                <a:spcPct val="107000"/>
              </a:lnSpc>
              <a:spcBef>
                <a:spcPts val="2400"/>
              </a:spcBef>
              <a:spcAft>
                <a:spcPts val="1200"/>
              </a:spcAft>
              <a:defRPr/>
            </a:pPr>
            <a:r>
              <a:rPr lang="ru-RU" sz="2700" b="1" spc="300">
                <a:solidFill>
                  <a:srgbClr val="002060"/>
                </a:solidFill>
                <a:latin typeface="+mn-lt"/>
                <a:ea typeface="Times New Roman"/>
                <a:cs typeface="Times New Roman"/>
              </a:rPr>
              <a:t>Что вредит здоровью полости рта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 bwMode="auto">
          <a:xfrm>
            <a:off x="1086107" y="1283060"/>
            <a:ext cx="6138409" cy="577024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/>
            </a:pPr>
            <a:r>
              <a:rPr lang="ru-RU" sz="1400" b="1">
                <a:solidFill>
                  <a:srgbClr val="002060"/>
                </a:solidFill>
                <a:ea typeface="Calibri"/>
                <a:cs typeface="Times New Roman"/>
              </a:rPr>
              <a:t>Злоупотреблять горячей пищей, а также сочетать её с холодной </a:t>
            </a:r>
            <a:r>
              <a:rPr lang="ru-RU" sz="1400" b="1" i="1">
                <a:solidFill>
                  <a:srgbClr val="C00000"/>
                </a:solidFill>
                <a:ea typeface="Calibri"/>
                <a:cs typeface="Times New Roman"/>
              </a:rPr>
              <a:t>(</a:t>
            </a:r>
            <a:r>
              <a:rPr lang="ru-RU" sz="1400" b="1" i="1">
                <a:solidFill>
                  <a:srgbClr val="C00000"/>
                </a:solidFill>
              </a:rPr>
              <a:t>от воздействия температуры нарушается питание клеток десневой ткани, эмаль постепенно истончается)</a:t>
            </a:r>
            <a:endParaRPr/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400"/>
              </a:spcAft>
              <a:buNone/>
              <a:defRPr/>
            </a:pPr>
            <a:r>
              <a:rPr lang="ru-RU" sz="1400" b="1">
                <a:solidFill>
                  <a:srgbClr val="002060"/>
                </a:solidFill>
              </a:rPr>
              <a:t>П</a:t>
            </a:r>
            <a:r>
              <a:rPr lang="ru-RU" sz="1400" b="1" i="0">
                <a:solidFill>
                  <a:srgbClr val="002060"/>
                </a:solidFill>
              </a:rPr>
              <a:t>ить много кофе, чая, красящих напитков </a:t>
            </a:r>
            <a:r>
              <a:rPr lang="ru-RU" sz="1400" b="1" i="1">
                <a:solidFill>
                  <a:srgbClr val="C00000"/>
                </a:solidFill>
              </a:rPr>
              <a:t>(красители и танины в их составе устойчиво окрашивают поверхность зубов и провоцируют появление коричневого налета)</a:t>
            </a:r>
            <a:endParaRPr/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400"/>
              </a:spcAft>
              <a:buNone/>
              <a:defRPr/>
            </a:pPr>
            <a:r>
              <a:rPr lang="ru-RU" sz="1400" b="1">
                <a:solidFill>
                  <a:srgbClr val="002060"/>
                </a:solidFill>
              </a:rPr>
              <a:t>З</a:t>
            </a:r>
            <a:r>
              <a:rPr lang="ru-RU" sz="1400" b="1" i="0">
                <a:solidFill>
                  <a:srgbClr val="002060"/>
                </a:solidFill>
              </a:rPr>
              <a:t>лоупотреблять алкоголем </a:t>
            </a:r>
            <a:r>
              <a:rPr lang="ru-RU" sz="1400" b="1" i="1">
                <a:solidFill>
                  <a:srgbClr val="C00000"/>
                </a:solidFill>
              </a:rPr>
              <a:t>(снижает выработку слюны, вызывая сухость во рту)</a:t>
            </a:r>
            <a:endParaRPr lang="ru-RU" sz="1600" b="1" i="1">
              <a:solidFill>
                <a:srgbClr val="C0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400"/>
              </a:spcAft>
              <a:buNone/>
              <a:defRPr/>
            </a:pPr>
            <a:r>
              <a:rPr lang="ru-RU" sz="1400" b="1">
                <a:solidFill>
                  <a:srgbClr val="002060"/>
                </a:solidFill>
              </a:rPr>
              <a:t>Ч</a:t>
            </a:r>
            <a:r>
              <a:rPr lang="ru-RU" sz="1400" b="1" i="0">
                <a:solidFill>
                  <a:srgbClr val="002060"/>
                </a:solidFill>
              </a:rPr>
              <a:t>асто перекусывать сладостями</a:t>
            </a:r>
            <a:endParaRPr lang="ru-RU" sz="1600" b="1" i="1">
              <a:solidFill>
                <a:srgbClr val="002060"/>
              </a:solidFill>
            </a:endParaRPr>
          </a:p>
          <a:p>
            <a:pPr algn="l">
              <a:spcBef>
                <a:spcPts val="600"/>
              </a:spcBef>
              <a:spcAft>
                <a:spcPts val="400"/>
              </a:spcAft>
              <a:buFont typeface="Arial"/>
              <a:buChar char="•"/>
              <a:defRPr/>
            </a:pPr>
            <a:r>
              <a:rPr lang="ru-RU" sz="1400" b="1" i="0">
                <a:solidFill>
                  <a:srgbClr val="002060"/>
                </a:solidFill>
              </a:rPr>
              <a:t>леденцами, особенно если грызть  </a:t>
            </a:r>
            <a:r>
              <a:rPr lang="ru-RU" sz="1400" b="1" i="1">
                <a:solidFill>
                  <a:srgbClr val="C00000"/>
                </a:solidFill>
              </a:rPr>
              <a:t>(скалывают эмаль, налипают на зубы)</a:t>
            </a:r>
            <a:endParaRPr/>
          </a:p>
          <a:p>
            <a:pPr algn="l">
              <a:spcBef>
                <a:spcPts val="600"/>
              </a:spcBef>
              <a:spcAft>
                <a:spcPts val="400"/>
              </a:spcAft>
              <a:buFont typeface="Arial"/>
              <a:buChar char="•"/>
              <a:defRPr/>
            </a:pPr>
            <a:r>
              <a:rPr lang="ru-RU" sz="1400" b="1">
                <a:solidFill>
                  <a:srgbClr val="002060"/>
                </a:solidFill>
              </a:rPr>
              <a:t>ш</a:t>
            </a:r>
            <a:r>
              <a:rPr lang="ru-RU" sz="1400" b="1" i="0">
                <a:solidFill>
                  <a:srgbClr val="002060"/>
                </a:solidFill>
              </a:rPr>
              <a:t>околадом  </a:t>
            </a:r>
            <a:r>
              <a:rPr lang="ru-RU" sz="1400" b="1" i="1">
                <a:solidFill>
                  <a:srgbClr val="C00000"/>
                </a:solidFill>
              </a:rPr>
              <a:t>(в молочном и белом  - большое содержание сахара)</a:t>
            </a:r>
            <a:endParaRPr/>
          </a:p>
          <a:p>
            <a:pPr algn="l">
              <a:spcBef>
                <a:spcPts val="600"/>
              </a:spcBef>
              <a:spcAft>
                <a:spcPts val="400"/>
              </a:spcAft>
              <a:buFont typeface="Arial"/>
              <a:buChar char="•"/>
              <a:defRPr/>
            </a:pPr>
            <a:r>
              <a:rPr lang="ru-RU" sz="1400" b="1">
                <a:solidFill>
                  <a:srgbClr val="002060"/>
                </a:solidFill>
              </a:rPr>
              <a:t>м</a:t>
            </a:r>
            <a:r>
              <a:rPr lang="ru-RU" sz="1400" b="1" i="0">
                <a:solidFill>
                  <a:srgbClr val="002060"/>
                </a:solidFill>
              </a:rPr>
              <a:t>армеладом и жевательными конфетами </a:t>
            </a:r>
            <a:r>
              <a:rPr lang="ru-RU" sz="1400" b="1" i="1">
                <a:solidFill>
                  <a:srgbClr val="C00000"/>
                </a:solidFill>
              </a:rPr>
              <a:t>( долго остаются на зубах и  вытаскивают пломбы при жевании)</a:t>
            </a:r>
            <a:endParaRPr/>
          </a:p>
          <a:p>
            <a:pPr algn="l">
              <a:spcBef>
                <a:spcPts val="600"/>
              </a:spcBef>
              <a:spcAft>
                <a:spcPts val="400"/>
              </a:spcAft>
              <a:buFont typeface="Arial"/>
              <a:buChar char="•"/>
              <a:defRPr/>
            </a:pPr>
            <a:r>
              <a:rPr lang="ru-RU" sz="1400" b="1">
                <a:solidFill>
                  <a:srgbClr val="002060"/>
                </a:solidFill>
              </a:rPr>
              <a:t>с</a:t>
            </a:r>
            <a:r>
              <a:rPr lang="ru-RU" sz="1400" b="1" i="0">
                <a:solidFill>
                  <a:srgbClr val="002060"/>
                </a:solidFill>
              </a:rPr>
              <a:t>ладкими газированными напитками </a:t>
            </a:r>
            <a:r>
              <a:rPr lang="ru-RU" sz="1400" b="1" i="1">
                <a:solidFill>
                  <a:srgbClr val="C00000"/>
                </a:solidFill>
              </a:rPr>
              <a:t>(содержат избыток сахара и кислот – лимонной или ортофосфорной, разрыхляют структуру эмали, вымывая минералы)</a:t>
            </a:r>
            <a:endParaRPr/>
          </a:p>
          <a:p>
            <a:pPr algn="l">
              <a:spcBef>
                <a:spcPts val="600"/>
              </a:spcBef>
              <a:spcAft>
                <a:spcPts val="400"/>
              </a:spcAft>
              <a:buFont typeface="Arial"/>
              <a:buChar char="•"/>
              <a:defRPr/>
            </a:pPr>
            <a:r>
              <a:rPr lang="ru-RU" sz="1400" b="1">
                <a:solidFill>
                  <a:srgbClr val="002060"/>
                </a:solidFill>
              </a:rPr>
              <a:t>в</a:t>
            </a:r>
            <a:r>
              <a:rPr lang="ru-RU" sz="1400" b="1" i="0">
                <a:solidFill>
                  <a:srgbClr val="002060"/>
                </a:solidFill>
              </a:rPr>
              <a:t>ыпечкой и фастфудом </a:t>
            </a:r>
            <a:r>
              <a:rPr lang="ru-RU" sz="1400" b="1" i="1">
                <a:solidFill>
                  <a:srgbClr val="C00000"/>
                </a:solidFill>
              </a:rPr>
              <a:t>(содержат избыток простых углеводов)</a:t>
            </a:r>
            <a:endParaRPr/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  <a:defRPr/>
            </a:pPr>
            <a:endParaRPr lang="ru-RU" sz="1600" b="1" i="1">
              <a:solidFill>
                <a:srgbClr val="C00000"/>
              </a:solidFill>
            </a:endParaRP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  <a:defRPr/>
            </a:pPr>
            <a:endParaRPr lang="ru-RU" sz="3400" b="1" i="1">
              <a:solidFill>
                <a:srgbClr val="C00000"/>
              </a:solidFill>
            </a:endParaRP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  <a:defRPr/>
            </a:pPr>
            <a:endParaRPr lang="ru-RU" sz="3400" b="1" i="1">
              <a:solidFill>
                <a:srgbClr val="C00000"/>
              </a:solidFill>
            </a:endParaRP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  <a:defRPr/>
            </a:pPr>
            <a:endParaRPr lang="ru-RU" sz="3400" b="1" i="1">
              <a:solidFill>
                <a:srgbClr val="C00000"/>
              </a:solidFill>
            </a:endParaRP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  <a:defRPr/>
            </a:pPr>
            <a:endParaRPr lang="ru-RU" sz="3400" b="1" i="1">
              <a:solidFill>
                <a:srgbClr val="C00000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  <a:defRPr/>
            </a:pPr>
            <a:endParaRPr lang="ru-RU" sz="3400" b="1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  <a:defRPr/>
            </a:pPr>
            <a:endParaRPr lang="ru-RU" sz="2900" b="1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defRPr/>
            </a:pPr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07127" y="2105054"/>
            <a:ext cx="286537" cy="2865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01898" y="3009559"/>
            <a:ext cx="286537" cy="2865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07127" y="3641276"/>
            <a:ext cx="286537" cy="2865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auto">
          <a:xfrm>
            <a:off x="816804" y="2977142"/>
            <a:ext cx="286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1" u="none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+mn-ea"/>
                <a:cs typeface="+mn-cs"/>
              </a:rPr>
              <a:t>3</a:t>
            </a:r>
            <a:endParaRPr lang="ru-RU" sz="1800" b="0" i="0" u="none" strike="noStrike" cap="none" spc="0">
              <a:ln>
                <a:noFill/>
              </a:ln>
              <a:solidFill>
                <a:schemeClr val="bg1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547868" y="2869719"/>
            <a:ext cx="2684059" cy="1821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322757" y="973995"/>
            <a:ext cx="2738962" cy="1825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772275" y="4794350"/>
            <a:ext cx="2684059" cy="1821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16804" y="1326591"/>
            <a:ext cx="286537" cy="28653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 bwMode="auto">
          <a:xfrm>
            <a:off x="807127" y="1283060"/>
            <a:ext cx="286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>
                <a:solidFill>
                  <a:schemeClr val="bg1"/>
                </a:solidFill>
              </a:rPr>
              <a:t>1</a:t>
            </a:r>
            <a:endParaRPr lang="ru-RU" sz="160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799569" y="2070305"/>
            <a:ext cx="286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 u="none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+mn-ea"/>
                <a:cs typeface="+mn-cs"/>
              </a:rPr>
              <a:t>2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816804" y="3611120"/>
            <a:ext cx="286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 u="none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+mn-ea"/>
                <a:cs typeface="+mn-cs"/>
              </a:rPr>
              <a:t>4</a:t>
            </a: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исследования</Template>
  <TotalTime>0</TotalTime>
  <Words>0</Words>
  <Application>ONLYOFFICE/7.2.1.36</Application>
  <DocSecurity>0</DocSecurity>
  <PresentationFormat>Широкоэкранный</PresentationFormat>
  <Paragraphs>0</Paragraphs>
  <Slides>21</Slides>
  <Notes>21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Здоровье полости рта</dc:title>
  <dc:subject/>
  <dc:creator>Eva</dc:creator>
  <cp:keywords/>
  <dc:description/>
  <dc:identifier/>
  <dc:language/>
  <cp:lastModifiedBy/>
  <cp:revision>169</cp:revision>
  <dcterms:created xsi:type="dcterms:W3CDTF">2023-01-16T06:01:31Z</dcterms:created>
  <dcterms:modified xsi:type="dcterms:W3CDTF">2023-02-06T10:35:41Z</dcterms:modified>
  <cp:category/>
  <cp:contentStatus/>
  <cp:version/>
</cp:coreProperties>
</file>