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980" r:id="rId2"/>
    <p:sldId id="998" r:id="rId3"/>
    <p:sldId id="999" r:id="rId4"/>
    <p:sldId id="1000" r:id="rId5"/>
    <p:sldId id="1001" r:id="rId6"/>
    <p:sldId id="1003" r:id="rId7"/>
    <p:sldId id="1015" r:id="rId8"/>
    <p:sldId id="1009" r:id="rId9"/>
    <p:sldId id="1011" r:id="rId10"/>
    <p:sldId id="1010" r:id="rId11"/>
    <p:sldId id="1013" r:id="rId12"/>
    <p:sldId id="1002" r:id="rId13"/>
    <p:sldId id="1016" r:id="rId14"/>
    <p:sldId id="1017" r:id="rId15"/>
  </p:sldIdLst>
  <p:sldSz cx="12190413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9694179-49F4-4B7F-AA8E-6E6CEFBF9960}">
          <p14:sldIdLst>
            <p14:sldId id="980"/>
            <p14:sldId id="998"/>
            <p14:sldId id="999"/>
            <p14:sldId id="1000"/>
            <p14:sldId id="1001"/>
            <p14:sldId id="1003"/>
            <p14:sldId id="1015"/>
            <p14:sldId id="1009"/>
            <p14:sldId id="1011"/>
            <p14:sldId id="1010"/>
            <p14:sldId id="1013"/>
            <p14:sldId id="1002"/>
            <p14:sldId id="1016"/>
            <p14:sldId id="101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y Lisovets" initials="D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8A2D"/>
    <a:srgbClr val="FFC000"/>
    <a:srgbClr val="F8A764"/>
    <a:srgbClr val="F8CB26"/>
    <a:srgbClr val="C6D9F1"/>
    <a:srgbClr val="F7E5C1"/>
    <a:srgbClr val="6F3505"/>
    <a:srgbClr val="FFDC30"/>
    <a:srgbClr val="FFCC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1190" autoAdjust="0"/>
  </p:normalViewPr>
  <p:slideViewPr>
    <p:cSldViewPr snapToGrid="0">
      <p:cViewPr varScale="1">
        <p:scale>
          <a:sx n="106" d="100"/>
          <a:sy n="106" d="100"/>
        </p:scale>
        <p:origin x="-738" y="-96"/>
      </p:cViewPr>
      <p:guideLst>
        <p:guide orient="horz" pos="2160"/>
        <p:guide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834" y="-9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9BFF9-D1B7-4573-9C02-81DE69DD356F}" type="datetimeFigureOut">
              <a:rPr lang="ru-RU" smtClean="0"/>
              <a:t>14.03.2023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FE4E9-1D1B-473E-BE19-806F9707F1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46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EFE4E9-1D1B-473E-BE19-806F9707F1E1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870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E4E9-1D1B-473E-BE19-806F9707F1E1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79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E4E9-1D1B-473E-BE19-806F9707F1E1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364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460"/>
            <a:ext cx="1036185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CA94-A347-4169-8385-D84C7CB22D63}" type="datetime1">
              <a:rPr lang="ru-RU" smtClean="0"/>
              <a:t>14.03.2023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45983" y="6555397"/>
            <a:ext cx="284443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31698" y="6492876"/>
            <a:ext cx="284443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8" name="Picture 3" descr="C:\Users\OSorokina\Desktop\колого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160014"/>
            <a:ext cx="1784814" cy="39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араллелограмм 1">
            <a:extLst>
              <a:ext uri="{FF2B5EF4-FFF2-40B4-BE49-F238E27FC236}">
                <a16:creationId xmlns="" xmlns:a16="http://schemas.microsoft.com/office/drawing/2014/main" id="{11D118E1-B261-472E-9652-04DD69615745}"/>
              </a:ext>
            </a:extLst>
          </p:cNvPr>
          <p:cNvSpPr/>
          <p:nvPr userDrawn="1"/>
        </p:nvSpPr>
        <p:spPr>
          <a:xfrm>
            <a:off x="-94595" y="6641077"/>
            <a:ext cx="11774470" cy="68721"/>
          </a:xfrm>
          <a:prstGeom prst="parallelogram">
            <a:avLst>
              <a:gd name="adj" fmla="val 54400"/>
            </a:avLst>
          </a:prstGeom>
          <a:solidFill>
            <a:srgbClr val="F8A764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араллелограмм 9">
            <a:extLst>
              <a:ext uri="{FF2B5EF4-FFF2-40B4-BE49-F238E27FC236}">
                <a16:creationId xmlns="" xmlns:a16="http://schemas.microsoft.com/office/drawing/2014/main" id="{67BF2678-7D2D-4576-9C80-0AD1A3C26449}"/>
              </a:ext>
            </a:extLst>
          </p:cNvPr>
          <p:cNvSpPr/>
          <p:nvPr userDrawn="1"/>
        </p:nvSpPr>
        <p:spPr>
          <a:xfrm flipH="1">
            <a:off x="510537" y="160015"/>
            <a:ext cx="736372" cy="526420"/>
          </a:xfrm>
          <a:prstGeom prst="parallelogram">
            <a:avLst>
              <a:gd name="adj" fmla="val 60025"/>
            </a:avLst>
          </a:prstGeom>
          <a:solidFill>
            <a:srgbClr val="F8CB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араллелограмм 10">
            <a:extLst>
              <a:ext uri="{FF2B5EF4-FFF2-40B4-BE49-F238E27FC236}">
                <a16:creationId xmlns="" xmlns:a16="http://schemas.microsoft.com/office/drawing/2014/main" id="{EDDFC5DD-58A4-4902-8152-17E1AE9D81E7}"/>
              </a:ext>
            </a:extLst>
          </p:cNvPr>
          <p:cNvSpPr/>
          <p:nvPr userDrawn="1"/>
        </p:nvSpPr>
        <p:spPr>
          <a:xfrm flipH="1">
            <a:off x="232551" y="160015"/>
            <a:ext cx="555972" cy="526420"/>
          </a:xfrm>
          <a:prstGeom prst="parallelogram">
            <a:avLst>
              <a:gd name="adj" fmla="val 60025"/>
            </a:avLst>
          </a:prstGeom>
          <a:solidFill>
            <a:srgbClr val="F8A764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4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6385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B7E7-03EF-4C76-9166-7FCE9CDCB3E4}" type="datetime1">
              <a:rPr lang="ru-RU" smtClean="0"/>
              <a:t>14.03.2023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385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385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zdrav.spb.ru/ru/for-specialists/training/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gva@kzdrav.gov.spb.ru" TargetMode="External"/><Relationship Id="rId5" Type="http://schemas.openxmlformats.org/officeDocument/2006/relationships/hyperlink" Target="mailto:nad@kzdrav.gov.spb.ru" TargetMode="External"/><Relationship Id="rId4" Type="http://schemas.openxmlformats.org/officeDocument/2006/relationships/hyperlink" Target="mailto:oms@kzdrav.gov.spb.ru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gva@kzdrav.gov.spb.r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mailto:nad@kzdrav.gov.spb.ru" TargetMode="External"/><Relationship Id="rId4" Type="http://schemas.openxmlformats.org/officeDocument/2006/relationships/hyperlink" Target="mailto:oms@kzdrav.gov.spb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араллелограмм 12">
            <a:extLst>
              <a:ext uri="{FF2B5EF4-FFF2-40B4-BE49-F238E27FC236}">
                <a16:creationId xmlns="" xmlns:a16="http://schemas.microsoft.com/office/drawing/2014/main" id="{FC78F3AB-B95D-4D01-9092-9B24AD9F89FF}"/>
              </a:ext>
            </a:extLst>
          </p:cNvPr>
          <p:cNvSpPr/>
          <p:nvPr/>
        </p:nvSpPr>
        <p:spPr>
          <a:xfrm flipH="1">
            <a:off x="1371599" y="1710289"/>
            <a:ext cx="10790791" cy="3191903"/>
          </a:xfrm>
          <a:prstGeom prst="parallelogram">
            <a:avLst>
              <a:gd name="adj" fmla="val 60025"/>
            </a:avLst>
          </a:prstGeom>
          <a:solidFill>
            <a:srgbClr val="F8CB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71075" y="1507067"/>
            <a:ext cx="8792029" cy="3496733"/>
          </a:xfrm>
        </p:spPr>
        <p:txBody>
          <a:bodyPr>
            <a:noAutofit/>
          </a:bodyPr>
          <a:lstStyle/>
          <a:p>
            <a:r>
              <a:rPr lang="ru-RU" sz="3200" b="1" dirty="0"/>
              <a:t>О целевом обучении и </a:t>
            </a:r>
            <a:r>
              <a:rPr lang="ru-RU" sz="3200" b="1" dirty="0" smtClean="0"/>
              <a:t>формировании потребности </a:t>
            </a:r>
            <a:r>
              <a:rPr lang="ru-RU" sz="3200" b="1" dirty="0"/>
              <a:t>в подготовке </a:t>
            </a:r>
            <a:r>
              <a:rPr lang="ru-RU" sz="3200" b="1" dirty="0" smtClean="0"/>
              <a:t>специалистов медицинского профиля</a:t>
            </a:r>
            <a:br>
              <a:rPr lang="ru-RU" sz="3200" b="1" dirty="0" smtClean="0"/>
            </a:br>
            <a:r>
              <a:rPr lang="ru-RU" sz="3200" b="1" dirty="0" smtClean="0"/>
              <a:t>2023-2027</a:t>
            </a:r>
            <a:endParaRPr lang="ru-RU" sz="3200" dirty="0"/>
          </a:p>
        </p:txBody>
      </p:sp>
      <p:sp>
        <p:nvSpPr>
          <p:cNvPr id="14" name="Параллелограмм 13">
            <a:extLst>
              <a:ext uri="{FF2B5EF4-FFF2-40B4-BE49-F238E27FC236}">
                <a16:creationId xmlns="" xmlns:a16="http://schemas.microsoft.com/office/drawing/2014/main" id="{258DE735-8C6E-4E36-83EA-98602E61930C}"/>
              </a:ext>
            </a:extLst>
          </p:cNvPr>
          <p:cNvSpPr/>
          <p:nvPr/>
        </p:nvSpPr>
        <p:spPr>
          <a:xfrm flipH="1">
            <a:off x="0" y="1710289"/>
            <a:ext cx="3319978" cy="3194075"/>
          </a:xfrm>
          <a:prstGeom prst="parallelogram">
            <a:avLst>
              <a:gd name="adj" fmla="val 60025"/>
            </a:avLst>
          </a:prstGeom>
          <a:solidFill>
            <a:srgbClr val="F8A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Users\OSorokina\Desktop\3433.png">
            <a:extLst>
              <a:ext uri="{FF2B5EF4-FFF2-40B4-BE49-F238E27FC236}">
                <a16:creationId xmlns="" xmlns:a16="http://schemas.microsoft.com/office/drawing/2014/main" id="{FC6D72FA-F3C4-4354-B44D-DBF52E2B9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085" y="248218"/>
            <a:ext cx="2091108" cy="511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Заголовок 1">
            <a:extLst>
              <a:ext uri="{FF2B5EF4-FFF2-40B4-BE49-F238E27FC236}">
                <a16:creationId xmlns="" xmlns:a16="http://schemas.microsoft.com/office/drawing/2014/main" id="{A3975AE9-F058-41AD-B5E9-DF6A0D8ACEE8}"/>
              </a:ext>
            </a:extLst>
          </p:cNvPr>
          <p:cNvSpPr txBox="1">
            <a:spLocks/>
          </p:cNvSpPr>
          <p:nvPr/>
        </p:nvSpPr>
        <p:spPr>
          <a:xfrm>
            <a:off x="672463" y="5372965"/>
            <a:ext cx="4873537" cy="816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000" dirty="0">
              <a:solidFill>
                <a:srgbClr val="FF0000"/>
              </a:solidFill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33993" y="6072590"/>
            <a:ext cx="1981200" cy="2330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14.03.2023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76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93811" y="187092"/>
            <a:ext cx="8014394" cy="4835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ru-RU" sz="2800" b="1" dirty="0"/>
              <a:t>Целевое обучение </a:t>
            </a:r>
            <a:r>
              <a:rPr lang="ru-RU" sz="2800" b="1" dirty="0" smtClean="0"/>
              <a:t>2023-2027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4444" y="1055284"/>
            <a:ext cx="11384091" cy="378349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Отчетность по целевому обучению </a:t>
            </a:r>
            <a:r>
              <a:rPr lang="ru-RU" sz="2800" b="1" dirty="0" smtClean="0">
                <a:solidFill>
                  <a:srgbClr val="FF0000"/>
                </a:solidFill>
              </a:rPr>
              <a:t>2023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4443" y="1562301"/>
            <a:ext cx="11384091" cy="378349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Приказ Комитета по здравоохранению </a:t>
            </a:r>
            <a:r>
              <a:rPr lang="ru-RU" sz="1200" b="1" i="1" u="sng" dirty="0">
                <a:solidFill>
                  <a:schemeClr val="tx1"/>
                </a:solidFill>
              </a:rPr>
              <a:t>от </a:t>
            </a:r>
            <a:r>
              <a:rPr lang="ru-RU" sz="1200" b="1" i="1" u="sng" dirty="0" smtClean="0">
                <a:solidFill>
                  <a:schemeClr val="tx1"/>
                </a:solidFill>
              </a:rPr>
              <a:t>27.12.2022   </a:t>
            </a:r>
            <a:r>
              <a:rPr lang="ru-RU" sz="1200" b="1" i="1" u="sng" dirty="0">
                <a:solidFill>
                  <a:schemeClr val="tx1"/>
                </a:solidFill>
              </a:rPr>
              <a:t>№ </a:t>
            </a:r>
            <a:r>
              <a:rPr lang="ru-RU" sz="1200" b="1" i="1" u="sng" dirty="0" smtClean="0">
                <a:solidFill>
                  <a:schemeClr val="tx1"/>
                </a:solidFill>
              </a:rPr>
              <a:t>553-к «О </a:t>
            </a:r>
            <a:r>
              <a:rPr lang="ru-RU" sz="1200" b="1" i="1" u="sng" dirty="0">
                <a:solidFill>
                  <a:schemeClr val="tx1"/>
                </a:solidFill>
              </a:rPr>
              <a:t>предоставлении информации по целевой подготовке специалистов медицинского профиля</a:t>
            </a:r>
            <a:r>
              <a:rPr lang="ru-RU" sz="1200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4442" y="2055357"/>
            <a:ext cx="11384091" cy="378349"/>
          </a:xfrm>
          <a:prstGeom prst="roundRect">
            <a:avLst>
              <a:gd name="adj" fmla="val 8276"/>
            </a:avLst>
          </a:prstGeom>
          <a:solidFill>
            <a:schemeClr val="tx2">
              <a:lumMod val="40000"/>
              <a:lumOff val="60000"/>
              <a:alpha val="63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Отчетность предоставляется </a:t>
            </a:r>
            <a:r>
              <a:rPr lang="ru-RU" sz="1200" b="1" dirty="0">
                <a:solidFill>
                  <a:schemeClr val="tx1"/>
                </a:solidFill>
              </a:rPr>
              <a:t>в Комитет по здравоохранению через </a:t>
            </a:r>
            <a:r>
              <a:rPr lang="ru-RU" sz="1200" b="1" dirty="0" smtClean="0">
                <a:solidFill>
                  <a:schemeClr val="tx1"/>
                </a:solidFill>
              </a:rPr>
              <a:t>ежегодный отчет </a:t>
            </a:r>
            <a:r>
              <a:rPr lang="ru-RU" sz="1200" b="1" dirty="0">
                <a:solidFill>
                  <a:schemeClr val="tx1"/>
                </a:solidFill>
              </a:rPr>
              <a:t>«Целевое обучение» в системе мониторинга «Парус» СПб ГБУЗ «</a:t>
            </a:r>
            <a:r>
              <a:rPr lang="ru-RU" sz="1200" b="1" dirty="0" smtClean="0">
                <a:solidFill>
                  <a:schemeClr val="tx1"/>
                </a:solidFill>
              </a:rPr>
              <a:t>МИАЦ»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4440" y="2496458"/>
            <a:ext cx="1860525" cy="3599541"/>
          </a:xfrm>
          <a:prstGeom prst="roundRect">
            <a:avLst>
              <a:gd name="adj" fmla="val 8276"/>
            </a:avLst>
          </a:prstGeom>
          <a:solidFill>
            <a:srgbClr val="FFC000">
              <a:alpha val="63000"/>
            </a:srgb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Целевое </a:t>
            </a:r>
            <a:r>
              <a:rPr lang="ru-RU" b="1" dirty="0" smtClean="0">
                <a:solidFill>
                  <a:schemeClr val="tx1"/>
                </a:solidFill>
              </a:rPr>
              <a:t>обучение </a:t>
            </a:r>
            <a:r>
              <a:rPr lang="ru-RU" b="1" dirty="0" smtClean="0">
                <a:solidFill>
                  <a:srgbClr val="FF0000"/>
                </a:solidFill>
              </a:rPr>
              <a:t>2023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в </a:t>
            </a:r>
            <a:r>
              <a:rPr lang="ru-RU" sz="1200" b="1" dirty="0">
                <a:solidFill>
                  <a:schemeClr val="tx1"/>
                </a:solidFill>
              </a:rPr>
              <a:t>системе мониторинга «Парус» СПб ГБУЗ «</a:t>
            </a:r>
            <a:r>
              <a:rPr lang="ru-RU" sz="1200" b="1" dirty="0" smtClean="0">
                <a:solidFill>
                  <a:schemeClr val="tx1"/>
                </a:solidFill>
              </a:rPr>
              <a:t>МИАЦ»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35498" y="2508835"/>
            <a:ext cx="3998267" cy="748763"/>
          </a:xfrm>
          <a:prstGeom prst="roundRect">
            <a:avLst>
              <a:gd name="adj" fmla="val 8276"/>
            </a:avLst>
          </a:prstGeom>
          <a:solidFill>
            <a:schemeClr val="tx2">
              <a:lumMod val="40000"/>
              <a:lumOff val="60000"/>
              <a:alpha val="63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Сведения о </a:t>
            </a:r>
            <a:r>
              <a:rPr lang="ru-RU" sz="1400" b="1" dirty="0">
                <a:solidFill>
                  <a:schemeClr val="tx1"/>
                </a:solidFill>
              </a:rPr>
              <a:t>потребности государственных </a:t>
            </a:r>
            <a:r>
              <a:rPr lang="ru-RU" sz="1400" b="1" dirty="0" smtClean="0">
                <a:solidFill>
                  <a:schemeClr val="tx1"/>
                </a:solidFill>
              </a:rPr>
              <a:t>учреждений </a:t>
            </a:r>
            <a:r>
              <a:rPr lang="ru-RU" sz="1400" b="1" dirty="0">
                <a:solidFill>
                  <a:schemeClr val="tx1"/>
                </a:solidFill>
              </a:rPr>
              <a:t>в целевой подготовке специалистов медицинского </a:t>
            </a:r>
            <a:r>
              <a:rPr lang="ru-RU" sz="1400" b="1" dirty="0" smtClean="0">
                <a:solidFill>
                  <a:schemeClr val="tx1"/>
                </a:solidFill>
              </a:rPr>
              <a:t>профиля (заявка)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95599" y="2496458"/>
            <a:ext cx="914401" cy="748763"/>
          </a:xfrm>
          <a:prstGeom prst="roundRect">
            <a:avLst>
              <a:gd name="adj" fmla="val 8276"/>
            </a:avLst>
          </a:prstGeom>
          <a:solidFill>
            <a:schemeClr val="tx2">
              <a:lumMod val="40000"/>
              <a:lumOff val="60000"/>
              <a:alpha val="63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1 подотчет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95598" y="3365614"/>
            <a:ext cx="914402" cy="778213"/>
          </a:xfrm>
          <a:prstGeom prst="roundRect">
            <a:avLst>
              <a:gd name="adj" fmla="val 8276"/>
            </a:avLst>
          </a:prstGeom>
          <a:solidFill>
            <a:schemeClr val="tx2">
              <a:lumMod val="40000"/>
              <a:lumOff val="60000"/>
              <a:alpha val="63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2</a:t>
            </a:r>
            <a:r>
              <a:rPr lang="ru-RU" sz="1200" b="1" dirty="0">
                <a:solidFill>
                  <a:schemeClr val="tx1"/>
                </a:solidFill>
              </a:rPr>
              <a:t> подотчет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95596" y="4296228"/>
            <a:ext cx="914404" cy="811517"/>
          </a:xfrm>
          <a:prstGeom prst="roundRect">
            <a:avLst>
              <a:gd name="adj" fmla="val 8276"/>
            </a:avLst>
          </a:prstGeom>
          <a:solidFill>
            <a:schemeClr val="tx2">
              <a:lumMod val="40000"/>
              <a:lumOff val="60000"/>
              <a:alpha val="63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3</a:t>
            </a:r>
            <a:r>
              <a:rPr lang="ru-RU" sz="1200" b="1" dirty="0">
                <a:solidFill>
                  <a:schemeClr val="tx1"/>
                </a:solidFill>
              </a:rPr>
              <a:t> подотчет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95596" y="5253318"/>
            <a:ext cx="914403" cy="842682"/>
          </a:xfrm>
          <a:prstGeom prst="roundRect">
            <a:avLst>
              <a:gd name="adj" fmla="val 8276"/>
            </a:avLst>
          </a:prstGeom>
          <a:solidFill>
            <a:schemeClr val="tx2">
              <a:lumMod val="40000"/>
              <a:lumOff val="60000"/>
              <a:alpha val="63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4</a:t>
            </a:r>
            <a:r>
              <a:rPr lang="ru-RU" sz="1200" b="1" dirty="0">
                <a:solidFill>
                  <a:schemeClr val="tx1"/>
                </a:solidFill>
              </a:rPr>
              <a:t> подотчет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44464" y="3380338"/>
            <a:ext cx="3989302" cy="748763"/>
          </a:xfrm>
          <a:prstGeom prst="roundRect">
            <a:avLst>
              <a:gd name="adj" fmla="val 8276"/>
            </a:avLst>
          </a:prstGeom>
          <a:solidFill>
            <a:schemeClr val="tx2">
              <a:lumMod val="40000"/>
              <a:lumOff val="60000"/>
              <a:alpha val="63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Сведения о заключенных договорах о целевом обучении </a:t>
            </a:r>
            <a:endParaRPr lang="ru-RU" sz="1400" b="1" dirty="0" smtClean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89281" y="4323122"/>
            <a:ext cx="3944485" cy="748763"/>
          </a:xfrm>
          <a:prstGeom prst="roundRect">
            <a:avLst>
              <a:gd name="adj" fmla="val 8276"/>
            </a:avLst>
          </a:prstGeom>
          <a:solidFill>
            <a:schemeClr val="tx2">
              <a:lumMod val="40000"/>
              <a:lumOff val="60000"/>
              <a:alpha val="63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Сведения о количестве расторгнутых договоров о целевом обучении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89281" y="5253318"/>
            <a:ext cx="3944485" cy="842682"/>
          </a:xfrm>
          <a:prstGeom prst="roundRect">
            <a:avLst>
              <a:gd name="adj" fmla="val 8276"/>
            </a:avLst>
          </a:prstGeom>
          <a:solidFill>
            <a:schemeClr val="tx2">
              <a:lumMod val="40000"/>
              <a:lumOff val="60000"/>
              <a:alpha val="63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Сведения по трудоустройству специалистов по договорам о целевом обучении в государственные учреждения здравоохранения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2294965" y="2790154"/>
            <a:ext cx="600631" cy="186126"/>
          </a:xfrm>
          <a:prstGeom prst="rightArrow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290484" y="3661657"/>
            <a:ext cx="600631" cy="186126"/>
          </a:xfrm>
          <a:prstGeom prst="rightArrow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2290484" y="4608923"/>
            <a:ext cx="600631" cy="186126"/>
          </a:xfrm>
          <a:prstGeom prst="rightArrow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2294964" y="5581596"/>
            <a:ext cx="600631" cy="186126"/>
          </a:xfrm>
          <a:prstGeom prst="rightArrow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050298" y="2508835"/>
            <a:ext cx="3768235" cy="748763"/>
          </a:xfrm>
          <a:prstGeom prst="roundRect">
            <a:avLst>
              <a:gd name="adj" fmla="val 8276"/>
            </a:avLst>
          </a:prstGeom>
          <a:solidFill>
            <a:srgbClr val="00B050">
              <a:alpha val="28000"/>
            </a:srgb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основная до 25 марта 2022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уточняющая до 01 августа 2022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итоговая до </a:t>
            </a:r>
            <a:r>
              <a:rPr lang="ru-RU" sz="1400" b="1" dirty="0" smtClean="0">
                <a:solidFill>
                  <a:srgbClr val="FF0000"/>
                </a:solidFill>
              </a:rPr>
              <a:t>01 февраля 2023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050298" y="3395064"/>
            <a:ext cx="3768235" cy="748763"/>
          </a:xfrm>
          <a:prstGeom prst="roundRect">
            <a:avLst>
              <a:gd name="adj" fmla="val 8276"/>
            </a:avLst>
          </a:prstGeom>
          <a:solidFill>
            <a:srgbClr val="00B050">
              <a:alpha val="28000"/>
            </a:srgb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tx1"/>
                </a:solidFill>
              </a:rPr>
              <a:t>до </a:t>
            </a:r>
            <a:r>
              <a:rPr lang="ru-RU" sz="1100" b="1" dirty="0">
                <a:solidFill>
                  <a:schemeClr val="tx1"/>
                </a:solidFill>
              </a:rPr>
              <a:t>1 июля </a:t>
            </a:r>
            <a:r>
              <a:rPr lang="ru-RU" sz="1100" b="1" dirty="0" smtClean="0">
                <a:solidFill>
                  <a:schemeClr val="tx1"/>
                </a:solidFill>
              </a:rPr>
              <a:t>2023</a:t>
            </a:r>
          </a:p>
          <a:p>
            <a:r>
              <a:rPr lang="ru-RU" sz="1100" b="1" dirty="0" smtClean="0">
                <a:solidFill>
                  <a:schemeClr val="tx1"/>
                </a:solidFill>
              </a:rPr>
              <a:t>(</a:t>
            </a:r>
            <a:r>
              <a:rPr lang="ru-RU" sz="1100" b="1" i="1" dirty="0" smtClean="0">
                <a:solidFill>
                  <a:schemeClr val="tx1"/>
                </a:solidFill>
              </a:rPr>
              <a:t>по </a:t>
            </a:r>
            <a:r>
              <a:rPr lang="ru-RU" sz="1100" b="1" i="1" dirty="0">
                <a:solidFill>
                  <a:schemeClr val="tx1"/>
                </a:solidFill>
              </a:rPr>
              <a:t>итогам заключения договоров о целевом обучении</a:t>
            </a:r>
            <a:r>
              <a:rPr lang="ru-RU" sz="1100" b="1" dirty="0" smtClean="0">
                <a:solidFill>
                  <a:schemeClr val="tx1"/>
                </a:solidFill>
              </a:rPr>
              <a:t>);</a:t>
            </a:r>
          </a:p>
          <a:p>
            <a:r>
              <a:rPr lang="ru-RU" sz="1100" b="1" dirty="0" smtClean="0">
                <a:solidFill>
                  <a:schemeClr val="tx1"/>
                </a:solidFill>
              </a:rPr>
              <a:t>до </a:t>
            </a:r>
            <a:r>
              <a:rPr lang="ru-RU" sz="1100" b="1" dirty="0">
                <a:solidFill>
                  <a:schemeClr val="tx1"/>
                </a:solidFill>
              </a:rPr>
              <a:t>10 сентября </a:t>
            </a:r>
            <a:r>
              <a:rPr lang="ru-RU" sz="1100" b="1" dirty="0" smtClean="0">
                <a:solidFill>
                  <a:schemeClr val="tx1"/>
                </a:solidFill>
              </a:rPr>
              <a:t>2023</a:t>
            </a:r>
          </a:p>
          <a:p>
            <a:r>
              <a:rPr lang="ru-RU" sz="1100" b="1" dirty="0" smtClean="0">
                <a:solidFill>
                  <a:schemeClr val="tx1"/>
                </a:solidFill>
              </a:rPr>
              <a:t>(</a:t>
            </a:r>
            <a:r>
              <a:rPr lang="ru-RU" sz="1100" b="1" i="1" dirty="0">
                <a:solidFill>
                  <a:schemeClr val="tx1"/>
                </a:solidFill>
              </a:rPr>
              <a:t>по итогам </a:t>
            </a:r>
            <a:r>
              <a:rPr lang="ru-RU" sz="1100" b="1" i="1" dirty="0" smtClean="0">
                <a:solidFill>
                  <a:schemeClr val="tx1"/>
                </a:solidFill>
              </a:rPr>
              <a:t>зачисления в ВУЗ</a:t>
            </a:r>
            <a:r>
              <a:rPr lang="ru-RU" sz="1100" b="1" dirty="0" smtClean="0">
                <a:solidFill>
                  <a:schemeClr val="tx1"/>
                </a:solidFill>
              </a:rPr>
              <a:t>)</a:t>
            </a:r>
            <a:endParaRPr lang="ru-RU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050297" y="4327604"/>
            <a:ext cx="3768235" cy="748763"/>
          </a:xfrm>
          <a:prstGeom prst="roundRect">
            <a:avLst>
              <a:gd name="adj" fmla="val 8276"/>
            </a:avLst>
          </a:prstGeom>
          <a:solidFill>
            <a:srgbClr val="00B050">
              <a:alpha val="28000"/>
            </a:srgb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tx1"/>
                </a:solidFill>
              </a:rPr>
              <a:t>до </a:t>
            </a:r>
            <a:r>
              <a:rPr lang="ru-RU" sz="1100" b="1" dirty="0">
                <a:solidFill>
                  <a:schemeClr val="tx1"/>
                </a:solidFill>
              </a:rPr>
              <a:t>10 сентября </a:t>
            </a:r>
            <a:r>
              <a:rPr lang="ru-RU" sz="1100" b="1" dirty="0" smtClean="0">
                <a:solidFill>
                  <a:schemeClr val="tx1"/>
                </a:solidFill>
              </a:rPr>
              <a:t>2023</a:t>
            </a:r>
          </a:p>
          <a:p>
            <a:r>
              <a:rPr lang="ru-RU" sz="1100" b="1" dirty="0" smtClean="0">
                <a:solidFill>
                  <a:schemeClr val="tx1"/>
                </a:solidFill>
              </a:rPr>
              <a:t>(</a:t>
            </a:r>
            <a:r>
              <a:rPr lang="ru-RU" sz="1100" b="1" dirty="0">
                <a:solidFill>
                  <a:schemeClr val="tx1"/>
                </a:solidFill>
              </a:rPr>
              <a:t>по итогам </a:t>
            </a:r>
            <a:r>
              <a:rPr lang="ru-RU" sz="1100" b="1" dirty="0" smtClean="0">
                <a:solidFill>
                  <a:schemeClr val="tx1"/>
                </a:solidFill>
              </a:rPr>
              <a:t>расторжения договоров за прошедший год)</a:t>
            </a:r>
            <a:endParaRPr lang="ru-RU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050296" y="5253318"/>
            <a:ext cx="3768235" cy="842682"/>
          </a:xfrm>
          <a:prstGeom prst="roundRect">
            <a:avLst>
              <a:gd name="adj" fmla="val 8276"/>
            </a:avLst>
          </a:prstGeom>
          <a:solidFill>
            <a:srgbClr val="00B050">
              <a:alpha val="28000"/>
            </a:srgb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Сведения предоставляются в отношении  выпускников «</a:t>
            </a:r>
            <a:r>
              <a:rPr lang="ru-RU" sz="1200" b="1" dirty="0" err="1" smtClean="0">
                <a:solidFill>
                  <a:schemeClr val="tx1"/>
                </a:solidFill>
              </a:rPr>
              <a:t>целевиков</a:t>
            </a:r>
            <a:r>
              <a:rPr lang="ru-RU" sz="1200" b="1" dirty="0" smtClean="0">
                <a:solidFill>
                  <a:schemeClr val="tx1"/>
                </a:solidFill>
              </a:rPr>
              <a:t>» 2023 года</a:t>
            </a:r>
          </a:p>
          <a:p>
            <a:r>
              <a:rPr lang="ru-RU" sz="1100" b="1" dirty="0" smtClean="0">
                <a:solidFill>
                  <a:schemeClr val="tx1"/>
                </a:solidFill>
              </a:rPr>
              <a:t>до 1 октября 2023 ; - до 1 декабря 2023; -  до 1 февраля 2024</a:t>
            </a:r>
          </a:p>
        </p:txBody>
      </p:sp>
    </p:spTree>
    <p:extLst>
      <p:ext uri="{BB962C8B-B14F-4D97-AF65-F5344CB8AC3E}">
        <p14:creationId xmlns:p14="http://schemas.microsoft.com/office/powerpoint/2010/main" val="3113788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93811" y="187092"/>
            <a:ext cx="8014394" cy="4835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ru-RU" sz="2800" b="1" dirty="0"/>
              <a:t>Целевое обучение </a:t>
            </a:r>
            <a:r>
              <a:rPr lang="ru-RU" sz="2800" b="1" dirty="0" smtClean="0"/>
              <a:t>2023-2027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4444" y="1055284"/>
            <a:ext cx="11384091" cy="378349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Отчетность по целевому обучению </a:t>
            </a:r>
            <a:r>
              <a:rPr lang="ru-RU" sz="3200" b="1" dirty="0" smtClean="0">
                <a:solidFill>
                  <a:srgbClr val="FF0000"/>
                </a:solidFill>
              </a:rPr>
              <a:t>2024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4443" y="1562301"/>
            <a:ext cx="11384091" cy="378349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Приказ Комитета по здравоохранению от </a:t>
            </a:r>
            <a:r>
              <a:rPr lang="ru-RU" sz="1200" b="1" dirty="0" smtClean="0">
                <a:solidFill>
                  <a:schemeClr val="tx1"/>
                </a:solidFill>
              </a:rPr>
              <a:t>27.12.2022   </a:t>
            </a:r>
            <a:r>
              <a:rPr lang="ru-RU" sz="1200" b="1">
                <a:solidFill>
                  <a:schemeClr val="tx1"/>
                </a:solidFill>
              </a:rPr>
              <a:t>№ </a:t>
            </a:r>
            <a:r>
              <a:rPr lang="ru-RU" sz="1200" b="1" smtClean="0">
                <a:solidFill>
                  <a:schemeClr val="tx1"/>
                </a:solidFill>
              </a:rPr>
              <a:t>553-к «О </a:t>
            </a:r>
            <a:r>
              <a:rPr lang="ru-RU" sz="1200" b="1" dirty="0">
                <a:solidFill>
                  <a:schemeClr val="tx1"/>
                </a:solidFill>
              </a:rPr>
              <a:t>предоставлении информации по целевой подготовке специалистов медицинского профиля»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4442" y="2055357"/>
            <a:ext cx="11384091" cy="378349"/>
          </a:xfrm>
          <a:prstGeom prst="roundRect">
            <a:avLst>
              <a:gd name="adj" fmla="val 8276"/>
            </a:avLst>
          </a:prstGeom>
          <a:solidFill>
            <a:schemeClr val="tx2">
              <a:lumMod val="40000"/>
              <a:lumOff val="60000"/>
              <a:alpha val="63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Отчетность предоставляется </a:t>
            </a:r>
            <a:r>
              <a:rPr lang="ru-RU" sz="1200" b="1" dirty="0">
                <a:solidFill>
                  <a:schemeClr val="tx1"/>
                </a:solidFill>
              </a:rPr>
              <a:t>в Комитет по здравоохранению через </a:t>
            </a:r>
            <a:r>
              <a:rPr lang="ru-RU" sz="1200" b="1" dirty="0" smtClean="0">
                <a:solidFill>
                  <a:schemeClr val="tx1"/>
                </a:solidFill>
              </a:rPr>
              <a:t>ежегодный отчет </a:t>
            </a:r>
            <a:r>
              <a:rPr lang="ru-RU" sz="1200" b="1" dirty="0">
                <a:solidFill>
                  <a:schemeClr val="tx1"/>
                </a:solidFill>
              </a:rPr>
              <a:t>«Целевое обучение» в системе мониторинга «Парус» СПб ГБУЗ «</a:t>
            </a:r>
            <a:r>
              <a:rPr lang="ru-RU" sz="1200" b="1" dirty="0" smtClean="0">
                <a:solidFill>
                  <a:schemeClr val="tx1"/>
                </a:solidFill>
              </a:rPr>
              <a:t>МИАЦ»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4440" y="2496458"/>
            <a:ext cx="1860525" cy="3599541"/>
          </a:xfrm>
          <a:prstGeom prst="roundRect">
            <a:avLst>
              <a:gd name="adj" fmla="val 8276"/>
            </a:avLst>
          </a:prstGeom>
          <a:solidFill>
            <a:srgbClr val="FFC000">
              <a:alpha val="63000"/>
            </a:srgb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Целевое </a:t>
            </a:r>
            <a:r>
              <a:rPr lang="ru-RU" b="1" dirty="0" smtClean="0">
                <a:solidFill>
                  <a:schemeClr val="tx1"/>
                </a:solidFill>
              </a:rPr>
              <a:t>обучение </a:t>
            </a:r>
            <a:r>
              <a:rPr lang="ru-RU" b="1" dirty="0" smtClean="0">
                <a:solidFill>
                  <a:srgbClr val="FF0000"/>
                </a:solidFill>
              </a:rPr>
              <a:t>2024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в </a:t>
            </a:r>
            <a:r>
              <a:rPr lang="ru-RU" sz="1200" b="1" dirty="0">
                <a:solidFill>
                  <a:schemeClr val="tx1"/>
                </a:solidFill>
              </a:rPr>
              <a:t>системе мониторинга «Парус» СПб ГБУЗ «</a:t>
            </a:r>
            <a:r>
              <a:rPr lang="ru-RU" sz="1200" b="1" dirty="0" smtClean="0">
                <a:solidFill>
                  <a:schemeClr val="tx1"/>
                </a:solidFill>
              </a:rPr>
              <a:t>МИАЦ»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35498" y="2508835"/>
            <a:ext cx="3998267" cy="748763"/>
          </a:xfrm>
          <a:prstGeom prst="roundRect">
            <a:avLst>
              <a:gd name="adj" fmla="val 8276"/>
            </a:avLst>
          </a:prstGeom>
          <a:solidFill>
            <a:schemeClr val="tx2">
              <a:lumMod val="40000"/>
              <a:lumOff val="60000"/>
              <a:alpha val="63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Сведения о </a:t>
            </a:r>
            <a:r>
              <a:rPr lang="ru-RU" sz="1400" b="1" dirty="0">
                <a:solidFill>
                  <a:schemeClr val="tx1"/>
                </a:solidFill>
              </a:rPr>
              <a:t>потребности государственных </a:t>
            </a:r>
            <a:r>
              <a:rPr lang="ru-RU" sz="1400" b="1" dirty="0" smtClean="0">
                <a:solidFill>
                  <a:schemeClr val="tx1"/>
                </a:solidFill>
              </a:rPr>
              <a:t>учреждений </a:t>
            </a:r>
            <a:r>
              <a:rPr lang="ru-RU" sz="1400" b="1" dirty="0">
                <a:solidFill>
                  <a:schemeClr val="tx1"/>
                </a:solidFill>
              </a:rPr>
              <a:t>в целевой подготовке специалистов медицинского </a:t>
            </a:r>
            <a:r>
              <a:rPr lang="ru-RU" sz="1400" b="1" dirty="0" smtClean="0">
                <a:solidFill>
                  <a:schemeClr val="tx1"/>
                </a:solidFill>
              </a:rPr>
              <a:t>профиля (заявка)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95599" y="2496458"/>
            <a:ext cx="914401" cy="748763"/>
          </a:xfrm>
          <a:prstGeom prst="roundRect">
            <a:avLst>
              <a:gd name="adj" fmla="val 8276"/>
            </a:avLst>
          </a:prstGeom>
          <a:solidFill>
            <a:schemeClr val="tx2">
              <a:lumMod val="40000"/>
              <a:lumOff val="60000"/>
              <a:alpha val="63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1 подотчет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95598" y="3365614"/>
            <a:ext cx="914402" cy="778213"/>
          </a:xfrm>
          <a:prstGeom prst="roundRect">
            <a:avLst>
              <a:gd name="adj" fmla="val 8276"/>
            </a:avLst>
          </a:prstGeom>
          <a:solidFill>
            <a:schemeClr val="tx2">
              <a:lumMod val="40000"/>
              <a:lumOff val="60000"/>
              <a:alpha val="63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2</a:t>
            </a:r>
            <a:r>
              <a:rPr lang="ru-RU" sz="1200" b="1" dirty="0">
                <a:solidFill>
                  <a:schemeClr val="tx1"/>
                </a:solidFill>
              </a:rPr>
              <a:t> подотчет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95596" y="4296228"/>
            <a:ext cx="914404" cy="811517"/>
          </a:xfrm>
          <a:prstGeom prst="roundRect">
            <a:avLst>
              <a:gd name="adj" fmla="val 8276"/>
            </a:avLst>
          </a:prstGeom>
          <a:solidFill>
            <a:schemeClr val="tx2">
              <a:lumMod val="40000"/>
              <a:lumOff val="60000"/>
              <a:alpha val="63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3</a:t>
            </a:r>
            <a:r>
              <a:rPr lang="ru-RU" sz="1200" b="1" dirty="0">
                <a:solidFill>
                  <a:schemeClr val="tx1"/>
                </a:solidFill>
              </a:rPr>
              <a:t> подотчет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95596" y="5253318"/>
            <a:ext cx="914403" cy="842682"/>
          </a:xfrm>
          <a:prstGeom prst="roundRect">
            <a:avLst>
              <a:gd name="adj" fmla="val 8276"/>
            </a:avLst>
          </a:prstGeom>
          <a:solidFill>
            <a:schemeClr val="tx2">
              <a:lumMod val="40000"/>
              <a:lumOff val="60000"/>
              <a:alpha val="63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4</a:t>
            </a:r>
            <a:r>
              <a:rPr lang="ru-RU" sz="1200" b="1" dirty="0">
                <a:solidFill>
                  <a:schemeClr val="tx1"/>
                </a:solidFill>
              </a:rPr>
              <a:t> подотчет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44464" y="3380338"/>
            <a:ext cx="3989302" cy="748763"/>
          </a:xfrm>
          <a:prstGeom prst="roundRect">
            <a:avLst>
              <a:gd name="adj" fmla="val 8276"/>
            </a:avLst>
          </a:prstGeom>
          <a:solidFill>
            <a:schemeClr val="tx2">
              <a:lumMod val="40000"/>
              <a:lumOff val="60000"/>
              <a:alpha val="63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Сведения о заключенных договорах о целевом обучении </a:t>
            </a:r>
            <a:endParaRPr lang="ru-RU" sz="1400" b="1" dirty="0" smtClean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89281" y="4323122"/>
            <a:ext cx="3944485" cy="748763"/>
          </a:xfrm>
          <a:prstGeom prst="roundRect">
            <a:avLst>
              <a:gd name="adj" fmla="val 8276"/>
            </a:avLst>
          </a:prstGeom>
          <a:solidFill>
            <a:schemeClr val="tx2">
              <a:lumMod val="40000"/>
              <a:lumOff val="60000"/>
              <a:alpha val="63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Сведения о количестве расторгнутых договоров о целевом обучении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89281" y="5253318"/>
            <a:ext cx="3944485" cy="842682"/>
          </a:xfrm>
          <a:prstGeom prst="roundRect">
            <a:avLst>
              <a:gd name="adj" fmla="val 8276"/>
            </a:avLst>
          </a:prstGeom>
          <a:solidFill>
            <a:schemeClr val="tx2">
              <a:lumMod val="40000"/>
              <a:lumOff val="60000"/>
              <a:alpha val="63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Сведения по трудоустройству специалистов по договорам о целевом обучении в государственные учреждения здравоохранения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2294965" y="2790154"/>
            <a:ext cx="600631" cy="186126"/>
          </a:xfrm>
          <a:prstGeom prst="rightArrow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290484" y="3661657"/>
            <a:ext cx="600631" cy="186126"/>
          </a:xfrm>
          <a:prstGeom prst="rightArrow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2290484" y="4608923"/>
            <a:ext cx="600631" cy="186126"/>
          </a:xfrm>
          <a:prstGeom prst="rightArrow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2294964" y="5581596"/>
            <a:ext cx="600631" cy="186126"/>
          </a:xfrm>
          <a:prstGeom prst="rightArrow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050298" y="2508835"/>
            <a:ext cx="3768235" cy="748763"/>
          </a:xfrm>
          <a:prstGeom prst="roundRect">
            <a:avLst>
              <a:gd name="adj" fmla="val 8276"/>
            </a:avLst>
          </a:prstGeom>
          <a:solidFill>
            <a:srgbClr val="00B050">
              <a:alpha val="28000"/>
            </a:srgb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основная </a:t>
            </a:r>
            <a:r>
              <a:rPr lang="ru-RU" sz="1400" b="1" dirty="0" smtClean="0">
                <a:solidFill>
                  <a:srgbClr val="FF0000"/>
                </a:solidFill>
              </a:rPr>
              <a:t>до 25 марта 2023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уточняющая до 01 августа 2023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итоговая до 01 февраля 2024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050298" y="3395064"/>
            <a:ext cx="3768235" cy="748763"/>
          </a:xfrm>
          <a:prstGeom prst="roundRect">
            <a:avLst>
              <a:gd name="adj" fmla="val 8276"/>
            </a:avLst>
          </a:prstGeom>
          <a:solidFill>
            <a:srgbClr val="00B050">
              <a:alpha val="28000"/>
            </a:srgb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tx1"/>
                </a:solidFill>
              </a:rPr>
              <a:t>до </a:t>
            </a:r>
            <a:r>
              <a:rPr lang="ru-RU" sz="1100" b="1" dirty="0">
                <a:solidFill>
                  <a:schemeClr val="tx1"/>
                </a:solidFill>
              </a:rPr>
              <a:t>1 июля </a:t>
            </a:r>
            <a:r>
              <a:rPr lang="ru-RU" sz="1100" b="1" dirty="0" smtClean="0">
                <a:solidFill>
                  <a:schemeClr val="tx1"/>
                </a:solidFill>
              </a:rPr>
              <a:t>2024</a:t>
            </a:r>
          </a:p>
          <a:p>
            <a:r>
              <a:rPr lang="ru-RU" sz="1100" b="1" dirty="0" smtClean="0">
                <a:solidFill>
                  <a:schemeClr val="tx1"/>
                </a:solidFill>
              </a:rPr>
              <a:t>(</a:t>
            </a:r>
            <a:r>
              <a:rPr lang="ru-RU" sz="1100" b="1" i="1" dirty="0" smtClean="0">
                <a:solidFill>
                  <a:schemeClr val="tx1"/>
                </a:solidFill>
              </a:rPr>
              <a:t>по </a:t>
            </a:r>
            <a:r>
              <a:rPr lang="ru-RU" sz="1100" b="1" i="1" dirty="0">
                <a:solidFill>
                  <a:schemeClr val="tx1"/>
                </a:solidFill>
              </a:rPr>
              <a:t>итогам заключения договоров о целевом обучении</a:t>
            </a:r>
            <a:r>
              <a:rPr lang="ru-RU" sz="1100" b="1" dirty="0" smtClean="0">
                <a:solidFill>
                  <a:schemeClr val="tx1"/>
                </a:solidFill>
              </a:rPr>
              <a:t>);</a:t>
            </a:r>
          </a:p>
          <a:p>
            <a:r>
              <a:rPr lang="ru-RU" sz="1100" b="1" dirty="0" smtClean="0">
                <a:solidFill>
                  <a:schemeClr val="tx1"/>
                </a:solidFill>
              </a:rPr>
              <a:t>до </a:t>
            </a:r>
            <a:r>
              <a:rPr lang="ru-RU" sz="1100" b="1" dirty="0">
                <a:solidFill>
                  <a:schemeClr val="tx1"/>
                </a:solidFill>
              </a:rPr>
              <a:t>10 сентября </a:t>
            </a:r>
            <a:r>
              <a:rPr lang="ru-RU" sz="1100" b="1" dirty="0" smtClean="0">
                <a:solidFill>
                  <a:schemeClr val="tx1"/>
                </a:solidFill>
              </a:rPr>
              <a:t>2024</a:t>
            </a:r>
          </a:p>
          <a:p>
            <a:r>
              <a:rPr lang="ru-RU" sz="1100" b="1" dirty="0" smtClean="0">
                <a:solidFill>
                  <a:schemeClr val="tx1"/>
                </a:solidFill>
              </a:rPr>
              <a:t>(</a:t>
            </a:r>
            <a:r>
              <a:rPr lang="ru-RU" sz="1100" b="1" i="1" dirty="0">
                <a:solidFill>
                  <a:schemeClr val="tx1"/>
                </a:solidFill>
              </a:rPr>
              <a:t>по итогам </a:t>
            </a:r>
            <a:r>
              <a:rPr lang="ru-RU" sz="1100" b="1" i="1" dirty="0" smtClean="0">
                <a:solidFill>
                  <a:schemeClr val="tx1"/>
                </a:solidFill>
              </a:rPr>
              <a:t>зачисления в ВУЗ</a:t>
            </a:r>
            <a:r>
              <a:rPr lang="ru-RU" sz="1100" b="1" dirty="0" smtClean="0">
                <a:solidFill>
                  <a:schemeClr val="tx1"/>
                </a:solidFill>
              </a:rPr>
              <a:t>)</a:t>
            </a:r>
            <a:endParaRPr lang="ru-RU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050297" y="4327604"/>
            <a:ext cx="3768235" cy="748763"/>
          </a:xfrm>
          <a:prstGeom prst="roundRect">
            <a:avLst>
              <a:gd name="adj" fmla="val 8276"/>
            </a:avLst>
          </a:prstGeom>
          <a:solidFill>
            <a:srgbClr val="00B050">
              <a:alpha val="28000"/>
            </a:srgb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tx1"/>
                </a:solidFill>
              </a:rPr>
              <a:t>до </a:t>
            </a:r>
            <a:r>
              <a:rPr lang="ru-RU" sz="1100" b="1" dirty="0">
                <a:solidFill>
                  <a:schemeClr val="tx1"/>
                </a:solidFill>
              </a:rPr>
              <a:t>10 сентября </a:t>
            </a:r>
            <a:r>
              <a:rPr lang="ru-RU" sz="1100" b="1" dirty="0" smtClean="0">
                <a:solidFill>
                  <a:schemeClr val="tx1"/>
                </a:solidFill>
              </a:rPr>
              <a:t>2024</a:t>
            </a:r>
          </a:p>
          <a:p>
            <a:r>
              <a:rPr lang="ru-RU" sz="1100" b="1" dirty="0" smtClean="0">
                <a:solidFill>
                  <a:schemeClr val="tx1"/>
                </a:solidFill>
              </a:rPr>
              <a:t>(</a:t>
            </a:r>
            <a:r>
              <a:rPr lang="ru-RU" sz="1100" b="1" dirty="0">
                <a:solidFill>
                  <a:schemeClr val="tx1"/>
                </a:solidFill>
              </a:rPr>
              <a:t>по итогам </a:t>
            </a:r>
            <a:r>
              <a:rPr lang="ru-RU" sz="1100" b="1" dirty="0" smtClean="0">
                <a:solidFill>
                  <a:schemeClr val="tx1"/>
                </a:solidFill>
              </a:rPr>
              <a:t>расторжения договоров за прошедший год)</a:t>
            </a:r>
            <a:endParaRPr lang="ru-RU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050296" y="5253318"/>
            <a:ext cx="3768235" cy="842682"/>
          </a:xfrm>
          <a:prstGeom prst="roundRect">
            <a:avLst>
              <a:gd name="adj" fmla="val 8276"/>
            </a:avLst>
          </a:prstGeom>
          <a:solidFill>
            <a:srgbClr val="00B050">
              <a:alpha val="28000"/>
            </a:srgb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Сведения предоставляются в отношении  выпускников «</a:t>
            </a:r>
            <a:r>
              <a:rPr lang="ru-RU" sz="1200" b="1" dirty="0" err="1" smtClean="0">
                <a:solidFill>
                  <a:schemeClr val="tx1"/>
                </a:solidFill>
              </a:rPr>
              <a:t>целевиков</a:t>
            </a:r>
            <a:r>
              <a:rPr lang="ru-RU" sz="1200" b="1" dirty="0" smtClean="0">
                <a:solidFill>
                  <a:schemeClr val="tx1"/>
                </a:solidFill>
              </a:rPr>
              <a:t>» 2024 года</a:t>
            </a:r>
          </a:p>
          <a:p>
            <a:r>
              <a:rPr lang="ru-RU" sz="1100" b="1" dirty="0" smtClean="0">
                <a:solidFill>
                  <a:schemeClr val="tx1"/>
                </a:solidFill>
              </a:rPr>
              <a:t>до 1 октября 2024 - до 1 декабря 2024  - до 1 февраля 2025</a:t>
            </a:r>
          </a:p>
        </p:txBody>
      </p:sp>
    </p:spTree>
    <p:extLst>
      <p:ext uri="{BB962C8B-B14F-4D97-AF65-F5344CB8AC3E}">
        <p14:creationId xmlns:p14="http://schemas.microsoft.com/office/powerpoint/2010/main" val="794153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93811" y="187092"/>
            <a:ext cx="8014394" cy="4835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ru-RU" sz="2400" b="1" dirty="0"/>
              <a:t>Целевое обучение </a:t>
            </a:r>
            <a:r>
              <a:rPr lang="ru-RU" sz="2400" b="1" dirty="0" smtClean="0"/>
              <a:t>2023-2027</a:t>
            </a:r>
            <a:endParaRPr lang="ru-RU" sz="2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1826" y="741396"/>
            <a:ext cx="11384091" cy="399359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Работа с «</a:t>
            </a:r>
            <a:r>
              <a:rPr lang="ru-RU" sz="2800" b="1" dirty="0" err="1" smtClean="0">
                <a:solidFill>
                  <a:schemeClr val="tx1"/>
                </a:solidFill>
              </a:rPr>
              <a:t>целевиками</a:t>
            </a:r>
            <a:r>
              <a:rPr lang="ru-RU" sz="2800" b="1" dirty="0" smtClean="0">
                <a:solidFill>
                  <a:schemeClr val="tx1"/>
                </a:solidFill>
              </a:rPr>
              <a:t>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1823" y="1769889"/>
            <a:ext cx="11384093" cy="1313966"/>
          </a:xfrm>
          <a:prstGeom prst="roundRect">
            <a:avLst>
              <a:gd name="adj" fmla="val 8276"/>
            </a:avLst>
          </a:prstGeom>
          <a:solidFill>
            <a:srgbClr val="92D050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Пункт 23</a:t>
            </a:r>
            <a:r>
              <a:rPr lang="ru-RU" sz="1400" dirty="0">
                <a:solidFill>
                  <a:schemeClr val="tx1"/>
                </a:solidFill>
              </a:rPr>
              <a:t>. Гражданин, освоивший образовательную программу в соответствии с договором о целевом обучении, может заключить с тем же заказчиком (по согласованию с организацией-работодателем, если организация-работодатель является стороной договора о целевом обучении) </a:t>
            </a:r>
            <a:r>
              <a:rPr lang="ru-RU" sz="1400" dirty="0" smtClean="0">
                <a:solidFill>
                  <a:schemeClr val="tx1"/>
                </a:solidFill>
              </a:rPr>
              <a:t>следующий </a:t>
            </a:r>
            <a:r>
              <a:rPr lang="ru-RU" sz="1400" dirty="0">
                <a:solidFill>
                  <a:schemeClr val="tx1"/>
                </a:solidFill>
              </a:rPr>
              <a:t>договор о целевом обучении  </a:t>
            </a:r>
            <a:r>
              <a:rPr lang="ru-RU" sz="1400" dirty="0" smtClean="0">
                <a:solidFill>
                  <a:schemeClr val="tx1"/>
                </a:solidFill>
              </a:rPr>
              <a:t>по освоению </a:t>
            </a:r>
            <a:r>
              <a:rPr lang="ru-RU" sz="1400" dirty="0">
                <a:solidFill>
                  <a:schemeClr val="tx1"/>
                </a:solidFill>
              </a:rPr>
              <a:t>образовательной программы следующего </a:t>
            </a:r>
            <a:r>
              <a:rPr lang="ru-RU" sz="1400" dirty="0" smtClean="0">
                <a:solidFill>
                  <a:schemeClr val="tx1"/>
                </a:solidFill>
              </a:rPr>
              <a:t>уровня – ординатуры.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В нашей ситуации – «</a:t>
            </a:r>
            <a:r>
              <a:rPr lang="ru-RU" sz="1400" b="1" dirty="0" err="1" smtClean="0">
                <a:solidFill>
                  <a:schemeClr val="tx1"/>
                </a:solidFill>
              </a:rPr>
              <a:t>целевики</a:t>
            </a:r>
            <a:r>
              <a:rPr lang="ru-RU" sz="1400" b="1" dirty="0" smtClean="0">
                <a:solidFill>
                  <a:schemeClr val="tx1"/>
                </a:solidFill>
              </a:rPr>
              <a:t>» выпускники специалитета 2023 года могут заключить </a:t>
            </a:r>
            <a:r>
              <a:rPr lang="ru-RU" sz="1400" b="1" dirty="0">
                <a:solidFill>
                  <a:schemeClr val="tx1"/>
                </a:solidFill>
              </a:rPr>
              <a:t>следующий договор о целевом обучении  по освоению образовательной </a:t>
            </a:r>
            <a:r>
              <a:rPr lang="ru-RU" sz="1400" b="1" dirty="0" smtClean="0">
                <a:solidFill>
                  <a:schemeClr val="tx1"/>
                </a:solidFill>
              </a:rPr>
              <a:t>программы – программе ординатуры с любым государственным учреждением здравоохранения Санкт-Петербурга.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1825" y="1193683"/>
            <a:ext cx="11384091" cy="509607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Ведётся согласно п</a:t>
            </a:r>
            <a:r>
              <a:rPr lang="ru-RU" sz="1600" b="1" dirty="0" smtClean="0">
                <a:solidFill>
                  <a:schemeClr val="tx1"/>
                </a:solidFill>
              </a:rPr>
              <a:t>остановления </a:t>
            </a:r>
            <a:r>
              <a:rPr lang="ru-RU" sz="1600" b="1" dirty="0">
                <a:solidFill>
                  <a:schemeClr val="tx1"/>
                </a:solidFill>
              </a:rPr>
              <a:t>Правительства РФ от 13.10.2020 </a:t>
            </a:r>
            <a:r>
              <a:rPr lang="ru-RU" sz="1600" b="1" dirty="0" smtClean="0">
                <a:solidFill>
                  <a:schemeClr val="tx1"/>
                </a:solidFill>
              </a:rPr>
              <a:t>№ </a:t>
            </a:r>
            <a:r>
              <a:rPr lang="ru-RU" sz="1600" b="1" dirty="0">
                <a:solidFill>
                  <a:schemeClr val="tx1"/>
                </a:solidFill>
              </a:rPr>
              <a:t>1681 (ред. от 31.08.2021) "О целевом обучении по образовательным программам среднего профессионального и высшего образования"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1826" y="3128333"/>
            <a:ext cx="11384091" cy="1362977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Пункт 30. Если гражданин отчислен из организации, осуществляющей образовательную деятельность, в которой он </a:t>
            </a:r>
            <a:r>
              <a:rPr lang="ru-RU" sz="1400" dirty="0" smtClean="0">
                <a:solidFill>
                  <a:schemeClr val="tx1"/>
                </a:solidFill>
              </a:rPr>
              <a:t>обучался, </a:t>
            </a:r>
            <a:r>
              <a:rPr lang="ru-RU" sz="1400" dirty="0">
                <a:solidFill>
                  <a:schemeClr val="tx1"/>
                </a:solidFill>
              </a:rPr>
              <a:t>или освоил образовательную программу и не приступил к осуществлению трудовой деятельности в соответствии с договором о целевом обучении, или освоил образовательную программу и не прошел аккредитацию специалиста за 6 месяцев, или трудовой договор расторгнут по инициативе гражданина </a:t>
            </a:r>
            <a:r>
              <a:rPr lang="ru-RU" sz="1400" dirty="0" smtClean="0">
                <a:solidFill>
                  <a:schemeClr val="tx1"/>
                </a:solidFill>
              </a:rPr>
              <a:t>до </a:t>
            </a:r>
            <a:r>
              <a:rPr lang="ru-RU" sz="1400" dirty="0">
                <a:solidFill>
                  <a:schemeClr val="tx1"/>
                </a:solidFill>
              </a:rPr>
              <a:t>истечения срока отработки в 3 </a:t>
            </a:r>
            <a:r>
              <a:rPr lang="ru-RU" sz="1400" dirty="0" smtClean="0">
                <a:solidFill>
                  <a:schemeClr val="tx1"/>
                </a:solidFill>
              </a:rPr>
              <a:t>года договор о целевом обучении расторгается.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</a:rPr>
              <a:t>В нашей ситуации – необходимо уведомление ВУЗа о расторжении договора о целевом обучении для того, что бы ВУЗ начал претензионную работу с </a:t>
            </a:r>
            <a:r>
              <a:rPr lang="ru-RU" sz="1400" b="1" dirty="0" err="1" smtClean="0">
                <a:solidFill>
                  <a:schemeClr val="tx1"/>
                </a:solidFill>
              </a:rPr>
              <a:t>целевиком</a:t>
            </a:r>
            <a:r>
              <a:rPr lang="ru-RU" sz="14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1827" y="4587356"/>
            <a:ext cx="2472056" cy="343224"/>
          </a:xfrm>
          <a:prstGeom prst="roundRect">
            <a:avLst>
              <a:gd name="adj" fmla="val 8276"/>
            </a:avLst>
          </a:prstGeom>
          <a:solidFill>
            <a:srgbClr val="92D050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Информация от ВУЗа об отчислении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1826" y="5205919"/>
            <a:ext cx="2472057" cy="737671"/>
          </a:xfrm>
          <a:prstGeom prst="roundRect">
            <a:avLst>
              <a:gd name="adj" fmla="val 8276"/>
            </a:avLst>
          </a:prstGeom>
          <a:solidFill>
            <a:srgbClr val="E78A2D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В месячный срок - Уведомляем ВУЗ  и КЗ о расторжении договора о целевом обучении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78755" y="4578391"/>
            <a:ext cx="2685550" cy="343224"/>
          </a:xfrm>
          <a:prstGeom prst="roundRect">
            <a:avLst>
              <a:gd name="adj" fmla="val 8276"/>
            </a:avLst>
          </a:prstGeom>
          <a:solidFill>
            <a:srgbClr val="92D050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КЗ – заказчик, МО - работодатель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78757" y="5159817"/>
            <a:ext cx="2685550" cy="343224"/>
          </a:xfrm>
          <a:prstGeom prst="roundRect">
            <a:avLst>
              <a:gd name="adj" fmla="val 8276"/>
            </a:avLst>
          </a:prstGeom>
          <a:solidFill>
            <a:srgbClr val="E78A2D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Если </a:t>
            </a:r>
            <a:r>
              <a:rPr lang="ru-RU" sz="1200" b="1" dirty="0" err="1" smtClean="0">
                <a:solidFill>
                  <a:schemeClr val="tx1"/>
                </a:solidFill>
              </a:rPr>
              <a:t>целевик</a:t>
            </a:r>
            <a:r>
              <a:rPr lang="ru-RU" sz="1200" b="1" dirty="0" smtClean="0">
                <a:solidFill>
                  <a:schemeClr val="tx1"/>
                </a:solidFill>
              </a:rPr>
              <a:t> не отработал три года или не трудоустроился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78757" y="5701550"/>
            <a:ext cx="2685550" cy="413658"/>
          </a:xfrm>
          <a:prstGeom prst="roundRect">
            <a:avLst>
              <a:gd name="adj" fmla="val 8276"/>
            </a:avLst>
          </a:prstGeom>
          <a:solidFill>
            <a:srgbClr val="E78A2D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МО – уведомляет КЗ и ВУЗ,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КЗ – уведомляет ВУЗ о расторжении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587855" y="4930580"/>
            <a:ext cx="0" cy="284304"/>
          </a:xfrm>
          <a:prstGeom prst="straightConnector1">
            <a:avLst/>
          </a:prstGeom>
          <a:ln w="3492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328221" y="4902402"/>
            <a:ext cx="0" cy="284304"/>
          </a:xfrm>
          <a:prstGeom prst="straightConnector1">
            <a:avLst/>
          </a:prstGeom>
          <a:ln w="3492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6043867" y="4578391"/>
            <a:ext cx="2685550" cy="343224"/>
          </a:xfrm>
          <a:prstGeom prst="roundRect">
            <a:avLst>
              <a:gd name="adj" fmla="val 8276"/>
            </a:avLst>
          </a:prstGeom>
          <a:solidFill>
            <a:srgbClr val="92D050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КЗ – заказчик, МО - работодатель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43867" y="5109880"/>
            <a:ext cx="2685550" cy="572461"/>
          </a:xfrm>
          <a:prstGeom prst="roundRect">
            <a:avLst>
              <a:gd name="adj" fmla="val 8276"/>
            </a:avLst>
          </a:prstGeom>
          <a:solidFill>
            <a:srgbClr val="E78A2D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Уведомление ВУЗа об осуществлении </a:t>
            </a:r>
            <a:r>
              <a:rPr lang="ru-RU" sz="1200" b="1" dirty="0" err="1" smtClean="0">
                <a:solidFill>
                  <a:schemeClr val="tx1"/>
                </a:solidFill>
              </a:rPr>
              <a:t>труд.деятельности</a:t>
            </a:r>
            <a:r>
              <a:rPr lang="ru-RU" sz="1200" b="1" dirty="0" smtClean="0">
                <a:solidFill>
                  <a:schemeClr val="tx1"/>
                </a:solidFill>
              </a:rPr>
              <a:t> ежегодно в течении 3-х лет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043869" y="5853955"/>
            <a:ext cx="2685550" cy="413658"/>
          </a:xfrm>
          <a:prstGeom prst="roundRect">
            <a:avLst>
              <a:gd name="adj" fmla="val 8276"/>
            </a:avLst>
          </a:prstGeom>
          <a:solidFill>
            <a:srgbClr val="E78A2D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МО – уведомляет КЗ и ВУЗ,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КЗ – уведомляет ВУЗ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7275404" y="4901120"/>
            <a:ext cx="0" cy="208760"/>
          </a:xfrm>
          <a:prstGeom prst="straightConnector1">
            <a:avLst/>
          </a:prstGeom>
          <a:ln w="3492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271467" y="5624075"/>
            <a:ext cx="0" cy="284304"/>
          </a:xfrm>
          <a:prstGeom prst="straightConnector1">
            <a:avLst/>
          </a:prstGeom>
          <a:ln w="34925">
            <a:solidFill>
              <a:srgbClr val="E78A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9050364" y="4578391"/>
            <a:ext cx="2685550" cy="343224"/>
          </a:xfrm>
          <a:prstGeom prst="roundRect">
            <a:avLst>
              <a:gd name="adj" fmla="val 8276"/>
            </a:avLst>
          </a:prstGeom>
          <a:solidFill>
            <a:srgbClr val="92D050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МО - заказчик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9050364" y="5109880"/>
            <a:ext cx="2685550" cy="572461"/>
          </a:xfrm>
          <a:prstGeom prst="roundRect">
            <a:avLst>
              <a:gd name="adj" fmla="val 8276"/>
            </a:avLst>
          </a:prstGeom>
          <a:solidFill>
            <a:srgbClr val="E78A2D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Уведомление ВУЗа об осуществлении </a:t>
            </a:r>
            <a:r>
              <a:rPr lang="ru-RU" sz="1200" b="1" dirty="0" err="1" smtClean="0">
                <a:solidFill>
                  <a:schemeClr val="tx1"/>
                </a:solidFill>
              </a:rPr>
              <a:t>труд.деятельности</a:t>
            </a:r>
            <a:r>
              <a:rPr lang="ru-RU" sz="1200" b="1" dirty="0" smtClean="0">
                <a:solidFill>
                  <a:schemeClr val="tx1"/>
                </a:solidFill>
              </a:rPr>
              <a:t> ежегодно в течении 3-х лет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9050366" y="5853955"/>
            <a:ext cx="2685550" cy="413658"/>
          </a:xfrm>
          <a:prstGeom prst="roundRect">
            <a:avLst>
              <a:gd name="adj" fmla="val 8276"/>
            </a:avLst>
          </a:prstGeom>
          <a:solidFill>
            <a:srgbClr val="E78A2D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МО – уведомляет ВУЗ и КЗ</a:t>
            </a: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10389202" y="4912650"/>
            <a:ext cx="0" cy="208760"/>
          </a:xfrm>
          <a:prstGeom prst="straightConnector1">
            <a:avLst/>
          </a:prstGeom>
          <a:ln w="3492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0393141" y="5923110"/>
            <a:ext cx="0" cy="208760"/>
          </a:xfrm>
          <a:prstGeom prst="straightConnector1">
            <a:avLst/>
          </a:prstGeom>
          <a:ln w="34925">
            <a:solidFill>
              <a:srgbClr val="E78A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328221" y="5503041"/>
            <a:ext cx="0" cy="208760"/>
          </a:xfrm>
          <a:prstGeom prst="straightConnector1">
            <a:avLst/>
          </a:prstGeom>
          <a:ln w="34925">
            <a:solidFill>
              <a:srgbClr val="E78A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0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93811" y="187092"/>
            <a:ext cx="8014394" cy="4835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ru-RU" sz="2400" b="1" dirty="0"/>
              <a:t>Целевое обучение </a:t>
            </a:r>
            <a:r>
              <a:rPr lang="ru-RU" sz="2400" b="1" dirty="0" smtClean="0"/>
              <a:t>2023-2027</a:t>
            </a:r>
            <a:endParaRPr lang="ru-RU" sz="2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1826" y="831046"/>
            <a:ext cx="11384091" cy="399359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Работа с «</a:t>
            </a:r>
            <a:r>
              <a:rPr lang="ru-RU" sz="2800" b="1" dirty="0" err="1" smtClean="0">
                <a:solidFill>
                  <a:schemeClr val="tx1"/>
                </a:solidFill>
              </a:rPr>
              <a:t>целевиками</a:t>
            </a:r>
            <a:r>
              <a:rPr lang="ru-RU" sz="2800" b="1" dirty="0" smtClean="0">
                <a:solidFill>
                  <a:schemeClr val="tx1"/>
                </a:solidFill>
              </a:rPr>
              <a:t>»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mediaprocessor.websimages.com/fit/1920x1920/vijaykantindia.webs.com/we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035" y="2409865"/>
            <a:ext cx="1131882" cy="122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351826" y="2136161"/>
            <a:ext cx="10020339" cy="1772445"/>
          </a:xfrm>
          <a:prstGeom prst="roundRect">
            <a:avLst>
              <a:gd name="adj" fmla="val 8276"/>
            </a:avLst>
          </a:prstGeom>
          <a:solidFill>
            <a:srgbClr val="92D050">
              <a:alpha val="83000"/>
            </a:srgb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Образцы уведомлений для ВУЗов будет разработаны в апреле 2023 года по результатам совещания с представителями учебных заведений по вопросам организации работы по целевому обучению.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Образцы будут размещены на сайте Комитета по здравоохранению </a:t>
            </a:r>
            <a:r>
              <a:rPr lang="ru-RU" u="sng" dirty="0">
                <a:hlinkClick r:id="rId3"/>
              </a:rPr>
              <a:t>http://zdrav.spb.ru/ru/for-specialists/training</a:t>
            </a:r>
            <a:r>
              <a:rPr lang="ru-RU" u="sng" dirty="0" smtClean="0">
                <a:hlinkClick r:id="rId3"/>
              </a:rPr>
              <a:t>/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1825" y="1310228"/>
            <a:ext cx="11384091" cy="509607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Ведётся согласно </a:t>
            </a:r>
            <a:r>
              <a:rPr lang="ru-RU" sz="1600" b="1" dirty="0" smtClean="0">
                <a:solidFill>
                  <a:schemeClr val="tx1"/>
                </a:solidFill>
              </a:rPr>
              <a:t>Постановления </a:t>
            </a:r>
            <a:r>
              <a:rPr lang="ru-RU" sz="1600" b="1" dirty="0">
                <a:solidFill>
                  <a:schemeClr val="tx1"/>
                </a:solidFill>
              </a:rPr>
              <a:t>Правительства РФ от 13.10.2020 </a:t>
            </a:r>
            <a:r>
              <a:rPr lang="ru-RU" sz="1600" b="1" dirty="0" smtClean="0">
                <a:solidFill>
                  <a:schemeClr val="tx1"/>
                </a:solidFill>
              </a:rPr>
              <a:t>№ </a:t>
            </a:r>
            <a:r>
              <a:rPr lang="ru-RU" sz="1600" b="1" dirty="0">
                <a:solidFill>
                  <a:schemeClr val="tx1"/>
                </a:solidFill>
              </a:rPr>
              <a:t>1681 (ред. от 31.08.2021) "О целевом обучении по образовательным программам среднего профессионального и высшего образования"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1821" y="4244992"/>
            <a:ext cx="11384091" cy="954538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b="1" dirty="0" smtClean="0">
                <a:solidFill>
                  <a:schemeClr val="tx1"/>
                </a:solidFill>
              </a:rPr>
              <a:t>Вопросы </a:t>
            </a:r>
            <a:r>
              <a:rPr lang="ru-RU" b="1" dirty="0">
                <a:solidFill>
                  <a:schemeClr val="tx1"/>
                </a:solidFill>
              </a:rPr>
              <a:t>вы можете задать по электронной </a:t>
            </a:r>
            <a:r>
              <a:rPr lang="ru-RU" b="1" dirty="0" smtClean="0">
                <a:solidFill>
                  <a:schemeClr val="tx1"/>
                </a:solidFill>
              </a:rPr>
              <a:t>почте:</a:t>
            </a:r>
          </a:p>
          <a:p>
            <a:pPr algn="ctr" fontAlgn="base"/>
            <a:r>
              <a:rPr lang="ru-RU" sz="1600" dirty="0" smtClean="0">
                <a:hlinkClick r:id="rId4"/>
              </a:rPr>
              <a:t>oms@kzdrav.gov.spb.ru</a:t>
            </a:r>
            <a:r>
              <a:rPr lang="ru-RU" sz="1600" dirty="0"/>
              <a:t>; </a:t>
            </a:r>
            <a:r>
              <a:rPr lang="ru-RU" sz="1600" dirty="0">
                <a:hlinkClick r:id="rId5"/>
              </a:rPr>
              <a:t>nad@kzdrav.gov.spb.ru</a:t>
            </a:r>
            <a:r>
              <a:rPr lang="ru-RU" sz="1600" dirty="0"/>
              <a:t>; </a:t>
            </a:r>
            <a:r>
              <a:rPr lang="ru-RU" sz="1600" dirty="0" smtClean="0">
                <a:hlinkClick r:id="rId6"/>
              </a:rPr>
              <a:t>gva@kzdrav.gov.spb.ru</a:t>
            </a:r>
            <a:r>
              <a:rPr lang="ru-RU" sz="1600" dirty="0" smtClean="0"/>
              <a:t>   </a:t>
            </a:r>
            <a:r>
              <a:rPr lang="ru-RU" b="1" dirty="0">
                <a:solidFill>
                  <a:schemeClr val="tx1"/>
                </a:solidFill>
              </a:rPr>
              <a:t>или по </a:t>
            </a:r>
            <a:r>
              <a:rPr lang="ru-RU" b="1" dirty="0" smtClean="0">
                <a:solidFill>
                  <a:schemeClr val="tx1"/>
                </a:solidFill>
              </a:rPr>
              <a:t>телефонам   </a:t>
            </a:r>
            <a:r>
              <a:rPr lang="ru-RU" b="1" dirty="0">
                <a:solidFill>
                  <a:schemeClr val="tx1"/>
                </a:solidFill>
              </a:rPr>
              <a:t>246-69-48, 246-60-62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51827" y="5388351"/>
            <a:ext cx="11384090" cy="0"/>
          </a:xfrm>
          <a:prstGeom prst="line">
            <a:avLst/>
          </a:prstGeom>
          <a:ln w="85725">
            <a:solidFill>
              <a:schemeClr val="accent1">
                <a:shade val="95000"/>
                <a:satMod val="105000"/>
                <a:alpha val="6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51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93811" y="187092"/>
            <a:ext cx="8014394" cy="4835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ru-RU" sz="2400" b="1" dirty="0"/>
              <a:t>Целевое обучение </a:t>
            </a:r>
            <a:r>
              <a:rPr lang="ru-RU" sz="2400" b="1" dirty="0" smtClean="0"/>
              <a:t>2023-2027</a:t>
            </a:r>
            <a:endParaRPr lang="ru-RU" sz="2400" b="1" dirty="0"/>
          </a:p>
        </p:txBody>
      </p:sp>
      <p:sp>
        <p:nvSpPr>
          <p:cNvPr id="13" name="Параллелограмм 12">
            <a:extLst>
              <a:ext uri="{FF2B5EF4-FFF2-40B4-BE49-F238E27FC236}">
                <a16:creationId xmlns="" xmlns:a16="http://schemas.microsoft.com/office/drawing/2014/main" id="{FC78F3AB-B95D-4D01-9092-9B24AD9F89FF}"/>
              </a:ext>
            </a:extLst>
          </p:cNvPr>
          <p:cNvSpPr/>
          <p:nvPr/>
        </p:nvSpPr>
        <p:spPr>
          <a:xfrm flipH="1">
            <a:off x="378717" y="2761713"/>
            <a:ext cx="10336593" cy="1299299"/>
          </a:xfrm>
          <a:prstGeom prst="parallelogram">
            <a:avLst>
              <a:gd name="adj" fmla="val 60025"/>
            </a:avLst>
          </a:prstGeom>
          <a:solidFill>
            <a:srgbClr val="F8CB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Спасибо за внимание!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4" name="Параллелограмм 13">
            <a:extLst>
              <a:ext uri="{FF2B5EF4-FFF2-40B4-BE49-F238E27FC236}">
                <a16:creationId xmlns="" xmlns:a16="http://schemas.microsoft.com/office/drawing/2014/main" id="{258DE735-8C6E-4E36-83EA-98602E61930C}"/>
              </a:ext>
            </a:extLst>
          </p:cNvPr>
          <p:cNvSpPr/>
          <p:nvPr/>
        </p:nvSpPr>
        <p:spPr>
          <a:xfrm flipH="1">
            <a:off x="9933083" y="2761712"/>
            <a:ext cx="2082131" cy="1299300"/>
          </a:xfrm>
          <a:prstGeom prst="parallelogram">
            <a:avLst>
              <a:gd name="adj" fmla="val 60025"/>
            </a:avLst>
          </a:prstGeom>
          <a:solidFill>
            <a:srgbClr val="F8A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93811" y="187092"/>
            <a:ext cx="8014394" cy="4835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ru-RU" sz="2800" b="1" dirty="0"/>
              <a:t>Целевое </a:t>
            </a:r>
            <a:r>
              <a:rPr lang="ru-RU" sz="2800" b="1" dirty="0" smtClean="0"/>
              <a:t>обучение 2023-2027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7212" y="1253352"/>
            <a:ext cx="112776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1600" dirty="0" smtClean="0"/>
              <a:t>Федеральный закон </a:t>
            </a:r>
            <a:r>
              <a:rPr lang="ru-RU" sz="1600" dirty="0"/>
              <a:t>от 29.12.2012 № 273-ФЗ </a:t>
            </a:r>
            <a:r>
              <a:rPr lang="ru-RU" sz="1600" dirty="0" smtClean="0"/>
              <a:t>«</a:t>
            </a:r>
            <a:r>
              <a:rPr lang="ru-RU" sz="1600" dirty="0"/>
              <a:t>Об образовании в Российской Федерации</a:t>
            </a:r>
            <a:r>
              <a:rPr lang="ru-RU" sz="1600" dirty="0" smtClean="0"/>
              <a:t>» (статьи 56 и 71.1)</a:t>
            </a:r>
          </a:p>
          <a:p>
            <a:pPr marL="457200" indent="-457200">
              <a:buAutoNum type="arabicPeriod"/>
            </a:pPr>
            <a:r>
              <a:rPr lang="ru-RU" sz="1600" dirty="0" smtClean="0"/>
              <a:t>Постановление Правительства </a:t>
            </a:r>
            <a:r>
              <a:rPr lang="ru-RU" sz="1600" dirty="0"/>
              <a:t>Российской Федерации от 13.10.2020 № 1681 «О целевом обучении по образовательным программам среднего профессионального и высшего </a:t>
            </a:r>
            <a:r>
              <a:rPr lang="ru-RU" sz="1600" dirty="0" smtClean="0"/>
              <a:t>образования».</a:t>
            </a:r>
          </a:p>
          <a:p>
            <a:pPr marL="457200" indent="-457200">
              <a:buAutoNum type="arabicPeriod"/>
            </a:pPr>
            <a:r>
              <a:rPr lang="ru-RU" sz="1600" dirty="0" smtClean="0"/>
              <a:t>Постановление </a:t>
            </a:r>
            <a:r>
              <a:rPr lang="ru-RU" sz="1600" dirty="0"/>
              <a:t>Правительства </a:t>
            </a:r>
            <a:r>
              <a:rPr lang="ru-RU" sz="1600" dirty="0" smtClean="0"/>
              <a:t>Санкт-Петербурга </a:t>
            </a:r>
            <a:r>
              <a:rPr lang="ru-RU" sz="1600" dirty="0"/>
              <a:t>от 20.05.2022 № 431 «О </a:t>
            </a:r>
            <a:r>
              <a:rPr lang="ru-RU" sz="1600" dirty="0" smtClean="0"/>
              <a:t>формировании </a:t>
            </a:r>
            <a:r>
              <a:rPr lang="ru-RU" sz="1600" dirty="0"/>
              <a:t>потребности Санкт-Петербурга </a:t>
            </a:r>
            <a:r>
              <a:rPr lang="ru-RU" sz="1600" dirty="0" smtClean="0"/>
              <a:t>в </a:t>
            </a:r>
            <a:r>
              <a:rPr lang="ru-RU" sz="1600" dirty="0"/>
              <a:t>подготовке специалистов по специальностям, направлениям подготовки, которую необходимо учесть при установлении квоты приема на целевое обучение по образовательным программам высшего образования за счет </a:t>
            </a:r>
            <a:r>
              <a:rPr lang="ru-RU" sz="1600" dirty="0" smtClean="0"/>
              <a:t>федерального бюджета».</a:t>
            </a:r>
          </a:p>
          <a:p>
            <a:pPr marL="457200" indent="-457200">
              <a:buAutoNum type="arabicPeriod"/>
            </a:pPr>
            <a:r>
              <a:rPr lang="ru-RU" sz="1600" dirty="0" smtClean="0"/>
              <a:t>Распоряжение </a:t>
            </a:r>
            <a:r>
              <a:rPr lang="ru-RU" sz="1600" dirty="0"/>
              <a:t>Комитета по науке и высшей школе от 20.06.2022 № 103 «О мерах по реализации постановления Правительства Санкт-Петербурга от 20.05.2022 № 431»</a:t>
            </a:r>
            <a:endParaRPr lang="ru-RU" sz="1600" dirty="0" smtClean="0"/>
          </a:p>
          <a:p>
            <a:pPr marL="457200" indent="-457200">
              <a:buAutoNum type="arabicPeriod"/>
            </a:pPr>
            <a:r>
              <a:rPr lang="ru-RU" sz="1600" dirty="0" smtClean="0"/>
              <a:t>Распоряжение </a:t>
            </a:r>
            <a:r>
              <a:rPr lang="ru-RU" sz="1600" dirty="0"/>
              <a:t>Правительства Санкт-Петербурга от 30.03.2020 № 8-рп «О мерах по реализации в Санкт-Петербурге Послания Президента Российской Федерации Федеральному собранию Российской Федерации». </a:t>
            </a:r>
          </a:p>
          <a:p>
            <a:pPr marL="457200" indent="-457200">
              <a:buAutoNum type="arabicPeriod"/>
            </a:pPr>
            <a:r>
              <a:rPr lang="ru-RU" sz="1600" dirty="0" smtClean="0"/>
              <a:t>Распоряжение </a:t>
            </a:r>
            <a:r>
              <a:rPr lang="ru-RU" sz="1600" dirty="0"/>
              <a:t>Комитета по здравоохранению от 09.12.2022   № </a:t>
            </a:r>
            <a:r>
              <a:rPr lang="ru-RU" sz="1600" dirty="0" smtClean="0"/>
              <a:t>857-р «О </a:t>
            </a:r>
            <a:r>
              <a:rPr lang="ru-RU" sz="1600" dirty="0"/>
              <a:t>целевом обучении и формировании потребности в целевой подготовке специалистов медицинского профиля».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AutoNum type="arabicPeriod"/>
            </a:pPr>
            <a:r>
              <a:rPr lang="ru-RU" sz="1600" dirty="0"/>
              <a:t>Приказ Комитета по здравоохранению от </a:t>
            </a:r>
            <a:r>
              <a:rPr lang="ru-RU" sz="1600" dirty="0" smtClean="0"/>
              <a:t>27.12.2022   </a:t>
            </a:r>
            <a:r>
              <a:rPr lang="ru-RU" sz="1600" dirty="0"/>
              <a:t>№ </a:t>
            </a:r>
            <a:r>
              <a:rPr lang="ru-RU" sz="1600" dirty="0" smtClean="0"/>
              <a:t>553-к «О </a:t>
            </a:r>
            <a:r>
              <a:rPr lang="ru-RU" sz="1600" dirty="0"/>
              <a:t>предоставлении информации по целевой подготовке специалистов медицинского профиля»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2365" y="773411"/>
            <a:ext cx="11384091" cy="378349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Нормативное регулирование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7212" y="5058541"/>
            <a:ext cx="11384091" cy="378349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Поручение Президента Российской Федерации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7212" y="5589494"/>
            <a:ext cx="11384091" cy="830997"/>
          </a:xfrm>
          <a:prstGeom prst="rect">
            <a:avLst/>
          </a:prstGeom>
          <a:solidFill>
            <a:schemeClr val="tx2">
              <a:lumMod val="20000"/>
              <a:lumOff val="80000"/>
              <a:alpha val="80000"/>
            </a:schemeClr>
          </a:solidFill>
          <a:ln w="22225" cmpd="dbl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Обеспечить безусловное выполнение </a:t>
            </a:r>
            <a:r>
              <a:rPr lang="ru-RU" sz="1600" b="1" dirty="0"/>
              <a:t>заказчиками целевого обучения обязательств </a:t>
            </a:r>
            <a:r>
              <a:rPr lang="ru-RU" sz="1600" b="1" dirty="0" smtClean="0"/>
              <a:t>по </a:t>
            </a:r>
            <a:r>
              <a:rPr lang="ru-RU" sz="1600" b="1" dirty="0"/>
              <a:t>трудоустройству лиц, получивших высшее медицинское образование в соответствии </a:t>
            </a:r>
            <a:r>
              <a:rPr lang="ru-RU" sz="1600" b="1" dirty="0" smtClean="0"/>
              <a:t>с </a:t>
            </a:r>
            <a:r>
              <a:rPr lang="ru-RU" sz="1600" b="1" dirty="0"/>
              <a:t>договорами о целевом </a:t>
            </a:r>
            <a:r>
              <a:rPr lang="ru-RU" sz="1600" b="1" dirty="0" smtClean="0"/>
              <a:t>обучении </a:t>
            </a:r>
          </a:p>
          <a:p>
            <a:pPr algn="ctr"/>
            <a:r>
              <a:rPr lang="ru-RU" sz="1600" b="1" dirty="0" smtClean="0"/>
              <a:t>(подпункт </a:t>
            </a:r>
            <a:r>
              <a:rPr lang="ru-RU" sz="1600" b="1" dirty="0"/>
              <a:t>«ж» пункта 4 Перечня поручений Президента Российской Федерации от 24.01.2020 № </a:t>
            </a:r>
            <a:r>
              <a:rPr lang="ru-RU" sz="1600" b="1" dirty="0" smtClean="0"/>
              <a:t>Пр-113)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52793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93811" y="187092"/>
            <a:ext cx="8014394" cy="4835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ru-RU" sz="2400" b="1" dirty="0" smtClean="0"/>
              <a:t>Целевое </a:t>
            </a:r>
            <a:r>
              <a:rPr lang="ru-RU" sz="2400" b="1" dirty="0"/>
              <a:t>обучение </a:t>
            </a:r>
            <a:r>
              <a:rPr lang="ru-RU" sz="2400" b="1" dirty="0" smtClean="0"/>
              <a:t>2023-2027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3412" y="1349254"/>
            <a:ext cx="11277600" cy="4770537"/>
          </a:xfrm>
          <a:prstGeom prst="rect">
            <a:avLst/>
          </a:prstGeom>
          <a:effectLst>
            <a:softEdge rad="31750"/>
          </a:effectLst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1900" dirty="0" smtClean="0"/>
              <a:t>Целевое обучение – возможность планирования работы по гарантированному приему врачебного персонала на 6-ти и 2-х летнюю перспективу.</a:t>
            </a:r>
          </a:p>
          <a:p>
            <a:pPr marL="457200" indent="-457200">
              <a:buAutoNum type="arabicPeriod"/>
            </a:pPr>
            <a:endParaRPr lang="ru-RU" sz="1900" dirty="0"/>
          </a:p>
          <a:p>
            <a:pPr marL="457200" indent="-457200">
              <a:buAutoNum type="arabicPeriod"/>
            </a:pPr>
            <a:endParaRPr lang="ru-RU" sz="1900" dirty="0" smtClean="0"/>
          </a:p>
          <a:p>
            <a:pPr marL="457200" indent="-457200">
              <a:buAutoNum type="arabicPeriod"/>
            </a:pPr>
            <a:endParaRPr lang="ru-RU" sz="1900" dirty="0" smtClean="0"/>
          </a:p>
          <a:p>
            <a:pPr marL="457200" indent="-457200">
              <a:buAutoNum type="arabicPeriod"/>
            </a:pPr>
            <a:endParaRPr lang="ru-RU" sz="1900" dirty="0"/>
          </a:p>
          <a:p>
            <a:pPr marL="457200" indent="-457200">
              <a:buAutoNum type="arabicPeriod"/>
            </a:pPr>
            <a:endParaRPr lang="ru-RU" sz="1900" dirty="0" smtClean="0"/>
          </a:p>
          <a:p>
            <a:pPr marL="457200" indent="-457200">
              <a:buAutoNum type="arabicPeriod"/>
            </a:pPr>
            <a:endParaRPr lang="ru-RU" sz="1900" dirty="0"/>
          </a:p>
          <a:p>
            <a:pPr marL="457200" indent="-457200">
              <a:buAutoNum type="arabicPeriod"/>
            </a:pPr>
            <a:endParaRPr lang="ru-RU" sz="1900" dirty="0" smtClean="0"/>
          </a:p>
          <a:p>
            <a:pPr marL="457200" indent="-457200">
              <a:buAutoNum type="arabicPeriod"/>
            </a:pPr>
            <a:endParaRPr lang="ru-RU" sz="1900" dirty="0" smtClean="0"/>
          </a:p>
          <a:p>
            <a:pPr marL="457200" indent="-457200">
              <a:buAutoNum type="arabicPeriod"/>
            </a:pPr>
            <a:r>
              <a:rPr lang="ru-RU" sz="1900" b="1" dirty="0" smtClean="0">
                <a:solidFill>
                  <a:srgbClr val="FF0000"/>
                </a:solidFill>
              </a:rPr>
              <a:t>ВАЖНОЕ</a:t>
            </a:r>
            <a:r>
              <a:rPr lang="ru-RU" sz="1900" dirty="0" smtClean="0"/>
              <a:t>  –  качество формирования  заявки учреждения  на целевые квоты.</a:t>
            </a:r>
          </a:p>
          <a:p>
            <a:r>
              <a:rPr lang="ru-RU" sz="1900" dirty="0" smtClean="0"/>
              <a:t>         Заявка должна учитывать: </a:t>
            </a:r>
          </a:p>
          <a:p>
            <a:r>
              <a:rPr lang="ru-RU" sz="1900" dirty="0" smtClean="0"/>
              <a:t>выбытие врачебного персонала по возрасту (пенсионеры);</a:t>
            </a:r>
          </a:p>
          <a:p>
            <a:r>
              <a:rPr lang="ru-RU" sz="1900" dirty="0" smtClean="0"/>
              <a:t>исполнение обязательств «</a:t>
            </a:r>
            <a:r>
              <a:rPr lang="ru-RU" sz="1900" dirty="0" err="1" smtClean="0"/>
              <a:t>целевиков</a:t>
            </a:r>
            <a:r>
              <a:rPr lang="ru-RU" sz="1900" dirty="0" smtClean="0"/>
              <a:t>» предыдущих годов;</a:t>
            </a:r>
          </a:p>
          <a:p>
            <a:r>
              <a:rPr lang="ru-RU" sz="1900" dirty="0" smtClean="0"/>
              <a:t>перспективы развития учреждения (</a:t>
            </a:r>
            <a:r>
              <a:rPr lang="ru-RU" i="1" dirty="0" smtClean="0"/>
              <a:t>увеличение ставок врачебного персонала по профилям деятельности</a:t>
            </a:r>
            <a:r>
              <a:rPr lang="ru-RU" sz="1900" dirty="0" smtClean="0"/>
              <a:t>);</a:t>
            </a:r>
          </a:p>
          <a:p>
            <a:r>
              <a:rPr lang="ru-RU" sz="1900" dirty="0" smtClean="0"/>
              <a:t>индивидуальные факторы, влияющие на движение кадров в учреждении;</a:t>
            </a:r>
            <a:endParaRPr lang="ru-RU" sz="1900" dirty="0" smtClean="0">
              <a:solidFill>
                <a:srgbClr val="FF0000"/>
              </a:solidFill>
            </a:endParaRPr>
          </a:p>
        </p:txBody>
      </p:sp>
      <p:pic>
        <p:nvPicPr>
          <p:cNvPr id="5" name="Picture 2" descr="Te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22" y="2185269"/>
            <a:ext cx="1951458" cy="1702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Doctor fre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157" y="2460321"/>
            <a:ext cx="1367834" cy="136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Doctor fre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816" y="2081073"/>
            <a:ext cx="1367834" cy="136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Doctor fre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683" y="2432724"/>
            <a:ext cx="1367834" cy="136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право 2"/>
          <p:cNvSpPr/>
          <p:nvPr/>
        </p:nvSpPr>
        <p:spPr>
          <a:xfrm>
            <a:off x="3107267" y="2667001"/>
            <a:ext cx="2277534" cy="503991"/>
          </a:xfrm>
          <a:prstGeom prst="rightArrow">
            <a:avLst>
              <a:gd name="adj1" fmla="val 50000"/>
              <a:gd name="adj2" fmla="val 8191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6 лет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7679517" y="2166312"/>
            <a:ext cx="1295149" cy="559959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 года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9134511" y="1829648"/>
            <a:ext cx="2626420" cy="2116226"/>
            <a:chOff x="9134511" y="1462083"/>
            <a:chExt cx="2626420" cy="2116226"/>
          </a:xfrm>
        </p:grpSpPr>
        <p:pic>
          <p:nvPicPr>
            <p:cNvPr id="7" name="Picture 4" descr="Doctor free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9978" y="1462083"/>
              <a:ext cx="1156987" cy="1261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Doctor free icon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34511" y="2178403"/>
              <a:ext cx="1059353" cy="1207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Doctor free ico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39087" y="1626543"/>
              <a:ext cx="1049875" cy="1118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Doctor free ico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38400" y="2173159"/>
              <a:ext cx="1220680" cy="1405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8" descr="Doctor free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097" y="2168959"/>
              <a:ext cx="1367834" cy="13678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Стрелка вправо 22"/>
          <p:cNvSpPr/>
          <p:nvPr/>
        </p:nvSpPr>
        <p:spPr>
          <a:xfrm>
            <a:off x="7679516" y="2906148"/>
            <a:ext cx="1295149" cy="559959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 года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2365" y="773411"/>
            <a:ext cx="11384091" cy="378349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Целевое </a:t>
            </a:r>
            <a:r>
              <a:rPr lang="ru-RU" sz="2800" b="1" dirty="0" smtClean="0">
                <a:solidFill>
                  <a:schemeClr val="tx1"/>
                </a:solidFill>
              </a:rPr>
              <a:t>обучение как инструмент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9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93811" y="187092"/>
            <a:ext cx="8014394" cy="4835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ru-RU" sz="2800" b="1" dirty="0"/>
              <a:t>Целевое обучение </a:t>
            </a:r>
            <a:r>
              <a:rPr lang="ru-RU" sz="2800" b="1" dirty="0" smtClean="0"/>
              <a:t>2023-2027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2365" y="1362347"/>
            <a:ext cx="113155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endParaRPr lang="ru-RU" sz="2400" b="1" dirty="0" smtClean="0"/>
          </a:p>
          <a:p>
            <a:pPr marL="342900" indent="-342900">
              <a:buFontTx/>
              <a:buChar char="-"/>
            </a:pPr>
            <a:endParaRPr lang="ru-RU" sz="2400" b="1" dirty="0"/>
          </a:p>
          <a:p>
            <a:pPr marL="342900" indent="-342900">
              <a:buFontTx/>
              <a:buChar char="-"/>
            </a:pPr>
            <a:endParaRPr lang="ru-RU" sz="2400" b="1" dirty="0" smtClean="0"/>
          </a:p>
          <a:p>
            <a:pPr marL="342900" indent="-342900">
              <a:buFontTx/>
              <a:buChar char="-"/>
            </a:pPr>
            <a:endParaRPr lang="ru-RU" sz="2400" b="1" dirty="0"/>
          </a:p>
          <a:p>
            <a:pPr marL="342900" indent="-342900">
              <a:buFontTx/>
              <a:buChar char="-"/>
            </a:pPr>
            <a:endParaRPr lang="ru-RU" sz="2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2365" y="773411"/>
            <a:ext cx="11384091" cy="378349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Формирование заявки на целевые квоты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471622"/>
              </p:ext>
            </p:extLst>
          </p:nvPr>
        </p:nvGraphicFramePr>
        <p:xfrm>
          <a:off x="402364" y="1286931"/>
          <a:ext cx="11315503" cy="3308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2610"/>
                <a:gridCol w="1831288"/>
                <a:gridCol w="1096724"/>
                <a:gridCol w="2740713"/>
                <a:gridCol w="2592923"/>
                <a:gridCol w="2281245"/>
              </a:tblGrid>
              <a:tr h="925784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000" dirty="0">
                          <a:effectLst/>
                        </a:rPr>
                        <a:t>Специальности, направления подготовки (в соответствии с приказом Министерства образования и науки Российской Федерации от 12.09.2013 № 1061)</a:t>
                      </a:r>
                      <a:endParaRPr lang="ru-RU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000">
                          <a:effectLst/>
                        </a:rPr>
                        <a:t>Количество мест (единиц) ВСЕГО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000">
                          <a:effectLst/>
                        </a:rPr>
                        <a:t>Наименование учреждения, в котором имеется потребность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000">
                          <a:effectLst/>
                        </a:rPr>
                        <a:t>Наименование образовательной организации, в которой будет обучаться гражданин в соответствии с договором о целевом обучении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000">
                          <a:effectLst/>
                        </a:rPr>
                        <a:t>Наименование субъекта Российской Федерации, на территории которого может быть трудоустроен гражданин в соответствии с договором о целевом обучении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</a:tr>
              <a:tr h="17803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000">
                          <a:effectLst/>
                        </a:rPr>
                        <a:t>Код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000">
                          <a:effectLst/>
                        </a:rPr>
                        <a:t>Наименование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03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900" dirty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</a:tr>
              <a:tr h="329365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100">
                          <a:effectLst/>
                        </a:rPr>
                        <a:t>Специальности высшего образования - специалитета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100">
                          <a:effectLst/>
                        </a:rPr>
                        <a:t>Х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100">
                          <a:effectLst/>
                        </a:rPr>
                        <a:t>Х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</a:tr>
              <a:tr h="56971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000">
                          <a:effectLst/>
                        </a:rPr>
                        <a:t>31.05.01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>
                          <a:effectLst/>
                        </a:rPr>
                        <a:t>Лечебное дело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000">
                          <a:effectLst/>
                        </a:rPr>
                        <a:t>СПб ГБУЗ «Поликлиника №1»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>
                          <a:effectLst/>
                        </a:rPr>
                        <a:t>ФГБОУ ВО Первый Санкт-Петербургский государственный медицинский университет им. акад. И.П. Павлова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000">
                          <a:effectLst/>
                        </a:rPr>
                        <a:t>Санкт-Петербург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</a:tr>
              <a:tr h="658731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100" dirty="0">
                          <a:effectLst/>
                        </a:rPr>
                        <a:t>Специальности высшего образования - подготовки кадров высшей квалификации по программам ординатуры</a:t>
                      </a:r>
                      <a:endParaRPr lang="ru-RU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4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100" dirty="0">
                          <a:effectLst/>
                        </a:rPr>
                        <a:t>Х</a:t>
                      </a:r>
                      <a:endParaRPr lang="ru-RU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100">
                          <a:effectLst/>
                        </a:rPr>
                        <a:t>Х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</a:tr>
              <a:tr h="4685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000">
                          <a:effectLst/>
                        </a:rPr>
                        <a:t>31.08.11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>
                          <a:effectLst/>
                        </a:rPr>
                        <a:t>Ультразвуковая диагностика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000" dirty="0" smtClean="0">
                          <a:effectLst/>
                        </a:rPr>
                        <a:t>4</a:t>
                      </a:r>
                      <a:endParaRPr lang="ru-RU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000">
                          <a:effectLst/>
                        </a:rPr>
                        <a:t>СПб ГБУЗ «Поликлиника №1»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>
                          <a:effectLst/>
                        </a:rPr>
                        <a:t>ФГБОУ ВО Северо-Западный государственный медицинский университет им. И.И.Мечникова</a:t>
                      </a: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000" dirty="0">
                          <a:effectLst/>
                        </a:rPr>
                        <a:t>Санкт-Петербург</a:t>
                      </a:r>
                      <a:endParaRPr lang="ru-RU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47" marR="62547" marT="0" marB="0" anchor="ctr"/>
                </a:tc>
              </a:tr>
            </a:tbl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402365" y="4727342"/>
            <a:ext cx="11384091" cy="1766589"/>
          </a:xfrm>
          <a:prstGeom prst="roundRect">
            <a:avLst>
              <a:gd name="adj" fmla="val 8276"/>
            </a:avLst>
          </a:prstGeom>
          <a:solidFill>
            <a:schemeClr val="accent6">
              <a:lumMod val="20000"/>
              <a:lumOff val="80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Сводная информация </a:t>
            </a:r>
            <a:r>
              <a:rPr lang="ru-RU" sz="1400" dirty="0">
                <a:solidFill>
                  <a:schemeClr val="tx1"/>
                </a:solidFill>
              </a:rPr>
              <a:t>о потребности в целевой подготовке специалистов медицинского профиля формируется Комитетом по здравоохранению на основании </a:t>
            </a:r>
            <a:r>
              <a:rPr lang="ru-RU" sz="1400" dirty="0" smtClean="0">
                <a:solidFill>
                  <a:schemeClr val="tx1"/>
                </a:solidFill>
              </a:rPr>
              <a:t>информации (заявок) </a:t>
            </a:r>
            <a:r>
              <a:rPr lang="ru-RU" sz="1400" dirty="0">
                <a:solidFill>
                  <a:schemeClr val="tx1"/>
                </a:solidFill>
              </a:rPr>
              <a:t>государственных учреждений здравоохранения </a:t>
            </a:r>
            <a:r>
              <a:rPr lang="ru-RU" sz="1400" dirty="0" smtClean="0">
                <a:solidFill>
                  <a:schemeClr val="tx1"/>
                </a:solidFill>
              </a:rPr>
              <a:t>Санкт-Петербурга.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Заявки </a:t>
            </a:r>
            <a:r>
              <a:rPr lang="ru-RU" sz="1400" dirty="0">
                <a:solidFill>
                  <a:schemeClr val="tx1"/>
                </a:solidFill>
              </a:rPr>
              <a:t>государственных учреждений здравоохранения Санкт-Петербурга предоставляются в Комитет по здравоохранению через отчет «Целевое обучение» в системе мониторинга «Парус» СПб ГБУЗ «МИАЦ»:</a:t>
            </a:r>
          </a:p>
          <a:p>
            <a:r>
              <a:rPr lang="ru-RU" sz="1400" dirty="0">
                <a:solidFill>
                  <a:schemeClr val="tx1"/>
                </a:solidFill>
              </a:rPr>
              <a:t>	</a:t>
            </a:r>
            <a:r>
              <a:rPr lang="ru-RU" sz="1400" b="1" dirty="0" smtClean="0">
                <a:solidFill>
                  <a:schemeClr val="tx1"/>
                </a:solidFill>
              </a:rPr>
              <a:t>основная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(на следующий год) ежегодно </a:t>
            </a:r>
            <a:r>
              <a:rPr lang="ru-RU" sz="1400" b="1" dirty="0">
                <a:solidFill>
                  <a:schemeClr val="tx1"/>
                </a:solidFill>
              </a:rPr>
              <a:t>до 25 марта</a:t>
            </a:r>
            <a:r>
              <a:rPr lang="ru-RU" sz="1400" dirty="0">
                <a:solidFill>
                  <a:schemeClr val="tx1"/>
                </a:solidFill>
              </a:rPr>
              <a:t> года, предшествующего году приёма на целевое обучение;</a:t>
            </a:r>
          </a:p>
          <a:p>
            <a:r>
              <a:rPr lang="ru-RU" sz="1400" dirty="0">
                <a:solidFill>
                  <a:schemeClr val="tx1"/>
                </a:solidFill>
              </a:rPr>
              <a:t>	</a:t>
            </a:r>
            <a:r>
              <a:rPr lang="ru-RU" sz="1400" b="1" dirty="0">
                <a:solidFill>
                  <a:schemeClr val="tx1"/>
                </a:solidFill>
              </a:rPr>
              <a:t>уточняющая</a:t>
            </a:r>
            <a:r>
              <a:rPr lang="ru-RU" sz="1400" dirty="0">
                <a:solidFill>
                  <a:schemeClr val="tx1"/>
                </a:solidFill>
              </a:rPr>
              <a:t> (на следующий год) ежегодно </a:t>
            </a:r>
            <a:r>
              <a:rPr lang="ru-RU" sz="1400" b="1" dirty="0">
                <a:solidFill>
                  <a:schemeClr val="tx1"/>
                </a:solidFill>
              </a:rPr>
              <a:t>до 01 августа</a:t>
            </a:r>
            <a:r>
              <a:rPr lang="ru-RU" sz="1400" dirty="0">
                <a:solidFill>
                  <a:schemeClr val="tx1"/>
                </a:solidFill>
              </a:rPr>
              <a:t> года, предшествующего году приёма на целевое обучение;</a:t>
            </a:r>
          </a:p>
          <a:p>
            <a:r>
              <a:rPr lang="ru-RU" sz="1400" dirty="0">
                <a:solidFill>
                  <a:schemeClr val="tx1"/>
                </a:solidFill>
              </a:rPr>
              <a:t>	</a:t>
            </a:r>
            <a:r>
              <a:rPr lang="ru-RU" sz="1400" b="1" dirty="0">
                <a:solidFill>
                  <a:schemeClr val="tx1"/>
                </a:solidFill>
              </a:rPr>
              <a:t>итоговая уточняющая </a:t>
            </a:r>
            <a:r>
              <a:rPr lang="ru-RU" sz="1400" dirty="0">
                <a:solidFill>
                  <a:schemeClr val="tx1"/>
                </a:solidFill>
              </a:rPr>
              <a:t>(на текущий год) ежегодно </a:t>
            </a:r>
            <a:r>
              <a:rPr lang="ru-RU" sz="1400" b="1" dirty="0">
                <a:solidFill>
                  <a:schemeClr val="tx1"/>
                </a:solidFill>
              </a:rPr>
              <a:t>до 01 февраля года приёма на целевое обучение.</a:t>
            </a:r>
          </a:p>
        </p:txBody>
      </p:sp>
    </p:spTree>
    <p:extLst>
      <p:ext uri="{BB962C8B-B14F-4D97-AF65-F5344CB8AC3E}">
        <p14:creationId xmlns:p14="http://schemas.microsoft.com/office/powerpoint/2010/main" val="81502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93811" y="187092"/>
            <a:ext cx="8014394" cy="4835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ru-RU" sz="2800" b="1" dirty="0"/>
              <a:t>Целевое обучение </a:t>
            </a:r>
            <a:r>
              <a:rPr lang="ru-RU" sz="2800" b="1" dirty="0" smtClean="0"/>
              <a:t>2023-2027</a:t>
            </a:r>
            <a:endParaRPr lang="ru-RU" sz="28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2362" y="801780"/>
            <a:ext cx="11384091" cy="834515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Приём заявок на целевые квоты Комитетом по здравоохранению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691026"/>
              </p:ext>
            </p:extLst>
          </p:nvPr>
        </p:nvGraphicFramePr>
        <p:xfrm>
          <a:off x="457197" y="1784825"/>
          <a:ext cx="11312321" cy="3335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8206"/>
                <a:gridCol w="2554115"/>
              </a:tblGrid>
              <a:tr h="60875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Прием заявок производится от государственных учреждений здравоохранения 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Санкт-Петербурга имеющих: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458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1. Раздел «Целевая подготовка специалистов» на официальном сайте государственного учреждения здравоохранения Санкт-Петербурга в информационно-телекоммуникационной сети «Интернет»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538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2. Потребность в целевой подготовке специалистов медицинского профиля, сведения о которой размещены на официальном сайте учреждения в информационно-телекоммуникационной сети «Интернет» в виде скан-копии документа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18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3. Локальный нормативный акт, утверждающий порядок конкурсного отбора лиц, желающих заключить договор о целевом обучении,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размещённый на официальном сайте учреждения в информационно-телекоммуникационной сети «Интернет» в виде скан-копии документа.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402362" y="5235388"/>
            <a:ext cx="11384091" cy="1224680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Выполнение данных условий обусловлено постановлением Правительства Санкт-Петербурга от 20.05.2022 № 431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При не выполнении данных требований заявки не принимаются и учреждение не включается в общий перечень 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9479979" y="4402999"/>
            <a:ext cx="2103399" cy="500693"/>
            <a:chOff x="9399130" y="4842271"/>
            <a:chExt cx="2103399" cy="613675"/>
          </a:xfrm>
        </p:grpSpPr>
        <p:pic>
          <p:nvPicPr>
            <p:cNvPr id="10" name="Picture 4" descr="Search fre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9130" y="4842271"/>
              <a:ext cx="606164" cy="613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 descr="Search fre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45280" y="4842293"/>
              <a:ext cx="606164" cy="613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Search fre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6365" y="4842271"/>
              <a:ext cx="606164" cy="613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Группа 6"/>
          <p:cNvGrpSpPr/>
          <p:nvPr/>
        </p:nvGrpSpPr>
        <p:grpSpPr>
          <a:xfrm>
            <a:off x="9637552" y="3538089"/>
            <a:ext cx="1687616" cy="437981"/>
            <a:chOff x="9485147" y="3959444"/>
            <a:chExt cx="1687616" cy="437981"/>
          </a:xfrm>
        </p:grpSpPr>
        <p:pic>
          <p:nvPicPr>
            <p:cNvPr id="14" name="Picture 8" descr="Doctor free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5147" y="3959446"/>
              <a:ext cx="437979" cy="4379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8" descr="Doctor free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07300" y="3959444"/>
              <a:ext cx="437979" cy="4379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8" descr="Doctor free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23126" y="3959446"/>
              <a:ext cx="437979" cy="4379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8" descr="Doctor free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42115" y="3959446"/>
              <a:ext cx="437979" cy="4379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8" descr="Doctor free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2140" y="3959446"/>
              <a:ext cx="437979" cy="4379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8" descr="Doctor free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39521" y="3959446"/>
              <a:ext cx="437979" cy="4379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8" descr="Doctor free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34784" y="3959446"/>
              <a:ext cx="437979" cy="4379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Группа 24"/>
          <p:cNvGrpSpPr/>
          <p:nvPr/>
        </p:nvGrpSpPr>
        <p:grpSpPr>
          <a:xfrm>
            <a:off x="9485146" y="2621917"/>
            <a:ext cx="2098232" cy="599338"/>
            <a:chOff x="9485146" y="2801217"/>
            <a:chExt cx="2098232" cy="599338"/>
          </a:xfrm>
        </p:grpSpPr>
        <p:pic>
          <p:nvPicPr>
            <p:cNvPr id="21" name="Picture 2" descr="https://mediaprocessor.websimages.com/fit/1920x1920/vijaykantindia.webs.com/web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5146" y="2801218"/>
              <a:ext cx="520147" cy="5629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https://mediaprocessor.websimages.com/fit/1920x1920/vijaykantindia.webs.com/web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63231" y="2801217"/>
              <a:ext cx="520147" cy="5629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http://zdrav.spb.ru/media/filebrowser/%D1%86%D0%B5%D0%BB%D0%B5%D0%B2%D0%BE%D0%B5_%D0%BE%D0%B1%D1%83%D1%87%D0%B5%D0%BD%D0%B8%D0%B5_2023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04227" y="2801218"/>
              <a:ext cx="894592" cy="599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9215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93811" y="187092"/>
            <a:ext cx="8014394" cy="4835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ru-RU" sz="2800" b="1" dirty="0"/>
              <a:t>Целевое обучение </a:t>
            </a:r>
            <a:r>
              <a:rPr lang="ru-RU" sz="2800" b="1" dirty="0" smtClean="0"/>
              <a:t>2023-2027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529982"/>
              </p:ext>
            </p:extLst>
          </p:nvPr>
        </p:nvGraphicFramePr>
        <p:xfrm>
          <a:off x="402362" y="2061882"/>
          <a:ext cx="11384091" cy="4226689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5675709"/>
                <a:gridCol w="5708382"/>
              </a:tblGrid>
              <a:tr h="4068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Требования к кандидатам (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</a:rPr>
                        <a:t>специалитет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Требования к кандидатам (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</a:rPr>
                        <a:t>ординатура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399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Граждане Российской Федерации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Граждане Российской Федерации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5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проживающие на территории Санкт-Петербурга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проживающие на территории Санкт-Петербурга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99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получающие данный уровень образования впервые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получающие данный уровень образования впервые</a:t>
                      </a:r>
                      <a:endParaRPr lang="ru-RU" sz="18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72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имеющие среднее общее образование (или среднее профессиональное образование) или заканчивающие в текущем году обучение по программе среднего общего образования (или программе среднего профессионального образования) и имеющие средний балл аттестата (или диплома) или средний балл за последний год обучения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ниже 4,30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имеющие высшее образование по одной из специальностей направления «Здравоохранение и медицинские науки» или  заканчивающими в текущем году обучение по программе высшего образования по направлению «Здравоохранение и медицинские науки» и имеющие средний балл диплома или средний балл по предметам обучения за весь период обучения не ниже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4,00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402362" y="801780"/>
            <a:ext cx="11384091" cy="381561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Отбор кандидатов для заключения договоров о целевом обучении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2362" y="1274949"/>
            <a:ext cx="11384091" cy="659467"/>
          </a:xfrm>
          <a:prstGeom prst="roundRect">
            <a:avLst>
              <a:gd name="adj" fmla="val 8276"/>
            </a:avLst>
          </a:prstGeom>
          <a:solidFill>
            <a:srgbClr val="92D050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Прием документов осуществляется учреждениями с 1 мая по 26 мая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57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93811" y="187092"/>
            <a:ext cx="8014394" cy="4835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ru-RU" sz="2800" b="1" dirty="0"/>
              <a:t>Целевое обучение </a:t>
            </a:r>
            <a:r>
              <a:rPr lang="ru-RU" sz="2800" b="1" dirty="0" smtClean="0"/>
              <a:t>2023-2027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067665"/>
              </p:ext>
            </p:extLst>
          </p:nvPr>
        </p:nvGraphicFramePr>
        <p:xfrm>
          <a:off x="402362" y="2061883"/>
          <a:ext cx="11384091" cy="3185160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5675709"/>
                <a:gridCol w="5708382"/>
              </a:tblGrid>
              <a:tr h="3021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</a:rPr>
                        <a:t>Специалитет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</a:rPr>
                        <a:t>Ординатура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45856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заявление (форма на сайте)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согласие на обработку персональных данных согласно (форма на сайте);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копия паспорта гражданина Российской Федерации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или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копия свидетельства о регистрации по месту пребывания в Санкт-Петербурге (</a:t>
                      </a:r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имеющих постоянную регистрацию в другом регионе Российской Федерации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согласие законного представителя (</a:t>
                      </a:r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несовершеннолетних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копия документа, подтверждающего полномочия законного представителя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выписка из табеля успеваемости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копия аттестата о среднем общем образовании (</a:t>
                      </a:r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наличии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копия диплома о среднем профессиональном образовании (</a:t>
                      </a:r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наличии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копии документов, подтверждающих участие в волонтерских движениях (мероприятиях) в сфере здравоохранения (</a:t>
                      </a:r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наличии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копии документов, подтверждающих участие в олимпиадах по биологии, химии (</a:t>
                      </a:r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наличии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копии грамот, благодарственных писем и других документов, подтверждающих участие в общественной деятельности образовательного учреждения (</a:t>
                      </a:r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наличии).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заявление (форма на сайте)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согласие на обработку персональных данных (форма на сайте);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копия паспорта гражданина Российской Федерации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или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копия свидетельства о регистрации по месту пребывания в Санкт-Петербурге (для имеющих постоянную регистрацию в другом регионе Российской Федерации);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выписка из табеля успеваемости по предметам обучения за весь период обучения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копия диплома о высшем образовании по одной из специальностей высшего образования укрупненной группы специальностей «Здравоохранение и медицинские науки» (при наличии)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копии документов, подтверждающих участие в волонтерских движениях (мероприятиях) в сфере здравоохранения (при наличии);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копия трудовой книжки (при наличии);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копия предыдущего договора о целевом обучении (при наличии);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копии документов подтверждающих участие в семинарах, конференциях, публикации и достижения (при наличии);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402362" y="801780"/>
            <a:ext cx="11384091" cy="381561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Отбор кандидатов для заключения договоров о целевом обучении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2360" y="1274948"/>
            <a:ext cx="11384091" cy="659467"/>
          </a:xfrm>
          <a:prstGeom prst="roundRect">
            <a:avLst>
              <a:gd name="adj" fmla="val 8276"/>
            </a:avLst>
          </a:prstGeom>
          <a:solidFill>
            <a:srgbClr val="92D050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Перечень документов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(согласно распоряжения Комитета по здравоохранению от 09.12.2022   № 857-р)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2361" y="5425608"/>
            <a:ext cx="11384091" cy="993121"/>
          </a:xfrm>
          <a:prstGeom prst="roundRect">
            <a:avLst>
              <a:gd name="adj" fmla="val 8276"/>
            </a:avLst>
          </a:prstGeom>
          <a:solidFill>
            <a:schemeClr val="accent2">
              <a:lumMod val="40000"/>
              <a:lumOff val="60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Образцы предоставляемых документов, памятки кандидатам и учреждению можно загрузить на сайте Комитета по здравоохранению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16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34444" y="768414"/>
            <a:ext cx="11384091" cy="791446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Проведение конкурсного отбора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29 - 31 </a:t>
            </a:r>
            <a:r>
              <a:rPr lang="ru-RU" sz="2400" dirty="0">
                <a:solidFill>
                  <a:schemeClr val="tx1"/>
                </a:solidFill>
              </a:rPr>
              <a:t>мая 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193811" y="187092"/>
            <a:ext cx="8014394" cy="4835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ru-RU" sz="2800" b="1" dirty="0"/>
              <a:t>Целевое обучение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4438" y="1640541"/>
            <a:ext cx="11384091" cy="905435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В случае если количество желающих заключить договор о целевом обучении превышает заявленную потребность государственного учреждения здравоохранения Санкт-Петербурга, отбор таких лиц проводится на конкурсной основе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Конкурс </a:t>
            </a:r>
            <a:r>
              <a:rPr lang="ru-RU" sz="1600" dirty="0">
                <a:solidFill>
                  <a:schemeClr val="tx1"/>
                </a:solidFill>
              </a:rPr>
              <a:t>проводится раздельно по каждой </a:t>
            </a:r>
            <a:r>
              <a:rPr lang="ru-RU" sz="1600" dirty="0" smtClean="0">
                <a:solidFill>
                  <a:schemeClr val="tx1"/>
                </a:solidFill>
              </a:rPr>
              <a:t>специальности.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4439" y="2599764"/>
            <a:ext cx="11384091" cy="1335741"/>
          </a:xfrm>
          <a:prstGeom prst="roundRect">
            <a:avLst>
              <a:gd name="adj" fmla="val 8276"/>
            </a:avLst>
          </a:prstGeom>
          <a:solidFill>
            <a:schemeClr val="accent5">
              <a:lumMod val="60000"/>
              <a:lumOff val="40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Порядок </a:t>
            </a:r>
            <a:r>
              <a:rPr lang="ru-RU" sz="1600" dirty="0">
                <a:solidFill>
                  <a:schemeClr val="tx1"/>
                </a:solidFill>
              </a:rPr>
              <a:t>проведения </a:t>
            </a:r>
            <a:r>
              <a:rPr lang="ru-RU" sz="1600" dirty="0" smtClean="0">
                <a:solidFill>
                  <a:schemeClr val="tx1"/>
                </a:solidFill>
              </a:rPr>
              <a:t>конкурсного отбора </a:t>
            </a:r>
            <a:r>
              <a:rPr lang="ru-RU" sz="1600" dirty="0">
                <a:solidFill>
                  <a:schemeClr val="tx1"/>
                </a:solidFill>
              </a:rPr>
              <a:t>утверждается локальным нормативным 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актом </a:t>
            </a:r>
            <a:r>
              <a:rPr lang="ru-RU" sz="1600" dirty="0">
                <a:solidFill>
                  <a:schemeClr val="tx1"/>
                </a:solidFill>
              </a:rPr>
              <a:t>государственного учреждения здравоохранения Санкт-Петербурга. 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Локальный </a:t>
            </a:r>
            <a:r>
              <a:rPr lang="ru-RU" sz="1600" dirty="0">
                <a:solidFill>
                  <a:schemeClr val="tx1"/>
                </a:solidFill>
              </a:rPr>
              <a:t>акт размещается на сайте государственного учреждения 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здравоохранения </a:t>
            </a:r>
            <a:r>
              <a:rPr lang="ru-RU" sz="1600" dirty="0">
                <a:solidFill>
                  <a:schemeClr val="tx1"/>
                </a:solidFill>
              </a:rPr>
              <a:t>Санкт-Петербурга в целях открытости и доступности 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информации </a:t>
            </a:r>
            <a:r>
              <a:rPr lang="ru-RU" sz="1600" dirty="0">
                <a:solidFill>
                  <a:schemeClr val="tx1"/>
                </a:solidFill>
              </a:rPr>
              <a:t>для граждан. 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9401996" y="2950717"/>
            <a:ext cx="2103399" cy="500693"/>
            <a:chOff x="9399130" y="4842271"/>
            <a:chExt cx="2103399" cy="613675"/>
          </a:xfrm>
        </p:grpSpPr>
        <p:pic>
          <p:nvPicPr>
            <p:cNvPr id="10" name="Picture 4" descr="Search fre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9130" y="4842271"/>
              <a:ext cx="606164" cy="613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 descr="Search fre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45280" y="4842293"/>
              <a:ext cx="606164" cy="613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Search fre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6365" y="4842271"/>
              <a:ext cx="606164" cy="613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09347"/>
              </p:ext>
            </p:extLst>
          </p:nvPr>
        </p:nvGraphicFramePr>
        <p:xfrm>
          <a:off x="434438" y="5226433"/>
          <a:ext cx="11283168" cy="137668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50800" dir="9960000" sx="93000" sy="93000" algn="ctr" rotWithShape="0">
                    <a:schemeClr val="tx1">
                      <a:alpha val="43000"/>
                    </a:schemeClr>
                  </a:outerShdw>
                </a:effectLst>
                <a:tableStyleId>{5C22544A-7EE6-4342-B048-85BDC9FD1C3A}</a:tableStyleId>
              </a:tblPr>
              <a:tblGrid>
                <a:gridCol w="5641584"/>
                <a:gridCol w="5641584"/>
              </a:tblGrid>
              <a:tr h="22128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Критерии для конкурсного отбора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специалитет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ординатура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Согласно</a:t>
                      </a:r>
                      <a:r>
                        <a:rPr lang="ru-RU" baseline="0" dirty="0" smtClean="0"/>
                        <a:t> приложению № 1 к р</a:t>
                      </a:r>
                      <a:r>
                        <a:rPr lang="ru-RU" dirty="0" smtClean="0"/>
                        <a:t>аспоряжению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Комитета по здравоохранению от 09.12.2022   № 857-р 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Согласно</a:t>
                      </a:r>
                      <a:r>
                        <a:rPr lang="ru-RU" baseline="0" dirty="0" smtClean="0"/>
                        <a:t> приложению № 2 к р</a:t>
                      </a:r>
                      <a:r>
                        <a:rPr lang="ru-RU" dirty="0" smtClean="0"/>
                        <a:t>аспоряжению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Комитета по здравоохранению от 09.12.2022   № 857-р 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434437" y="3980330"/>
            <a:ext cx="11384091" cy="1264023"/>
          </a:xfrm>
          <a:prstGeom prst="roundRect">
            <a:avLst>
              <a:gd name="adj" fmla="val 8276"/>
            </a:avLst>
          </a:prstGeom>
          <a:solidFill>
            <a:srgbClr val="92D050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Рекомендации по порядку проведения конкурсного отбора: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Порядок </a:t>
            </a:r>
            <a:r>
              <a:rPr lang="ru-RU" sz="1600" dirty="0">
                <a:solidFill>
                  <a:schemeClr val="tx1"/>
                </a:solidFill>
              </a:rPr>
              <a:t>проведения конкурсного отбора </a:t>
            </a:r>
            <a:r>
              <a:rPr lang="ru-RU" sz="1600" dirty="0" smtClean="0">
                <a:solidFill>
                  <a:schemeClr val="tx1"/>
                </a:solidFill>
              </a:rPr>
              <a:t>должен содержать информацию о порядке, сроках, времени приёма документов, условиях проведения отбора, ответственных лицах, о критериях конкурсного отбора, состав конкурсной комиссии и порядок её работы, о формировании рейтингового списка кандидатов, и порядок информирования кандидатов о результатах конкурсного отбора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44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34444" y="732544"/>
            <a:ext cx="11384091" cy="378349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Заключение договоров о целевом обучении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193811" y="187092"/>
            <a:ext cx="8014394" cy="4835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ru-RU" sz="2800" b="1" dirty="0"/>
              <a:t>Целевое обучение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4445" y="1198705"/>
            <a:ext cx="6961438" cy="1114175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 </a:t>
            </a:r>
            <a:r>
              <a:rPr lang="ru-RU" b="1" dirty="0" smtClean="0">
                <a:solidFill>
                  <a:schemeClr val="tx1"/>
                </a:solidFill>
              </a:rPr>
              <a:t>результатам отбора кандидатов  Учреждения   01 </a:t>
            </a:r>
            <a:r>
              <a:rPr lang="ru-RU" b="1" dirty="0">
                <a:solidFill>
                  <a:schemeClr val="tx1"/>
                </a:solidFill>
              </a:rPr>
              <a:t>июня заключают договора о целевом обучении </a:t>
            </a:r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пределах своей потребности и оформляют их в 2-х экземплярах по </a:t>
            </a:r>
            <a:r>
              <a:rPr lang="ru-RU" b="1" dirty="0" smtClean="0">
                <a:solidFill>
                  <a:schemeClr val="tx1"/>
                </a:solidFill>
              </a:rPr>
              <a:t>установленным формам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606210" y="1189740"/>
            <a:ext cx="4128590" cy="1114175"/>
          </a:xfrm>
          <a:prstGeom prst="roundRect">
            <a:avLst>
              <a:gd name="adj" fmla="val 8276"/>
            </a:avLst>
          </a:prstGeom>
          <a:solidFill>
            <a:srgbClr val="92D050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дата договора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01.06.2023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4443" y="2393557"/>
            <a:ext cx="11253121" cy="457209"/>
          </a:xfrm>
          <a:prstGeom prst="roundRect">
            <a:avLst>
              <a:gd name="adj" fmla="val 8276"/>
            </a:avLst>
          </a:prstGeom>
          <a:solidFill>
            <a:srgbClr val="92D050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Выдача подписанных договоров с 1-5 июня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7209" y="2922486"/>
            <a:ext cx="11300356" cy="1201275"/>
          </a:xfrm>
          <a:prstGeom prst="roundRect">
            <a:avLst>
              <a:gd name="adj" fmla="val 8276"/>
            </a:avLst>
          </a:prstGeom>
          <a:solidFill>
            <a:schemeClr val="accent5">
              <a:lumMod val="60000"/>
              <a:lumOff val="40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 случае если на день окончания приема документов количество поданных заявлений не превышает заявленную потребность учреждения в целевой подготовке, либо заявления не поступали, </a:t>
            </a:r>
            <a:r>
              <a:rPr lang="ru-RU" b="1" dirty="0" smtClean="0">
                <a:solidFill>
                  <a:schemeClr val="tx1"/>
                </a:solidFill>
              </a:rPr>
              <a:t>учреждение  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 5 </a:t>
            </a:r>
            <a:r>
              <a:rPr lang="ru-RU" b="1" dirty="0">
                <a:solidFill>
                  <a:schemeClr val="tx1"/>
                </a:solidFill>
              </a:rPr>
              <a:t>июня возобновляет прием документов от заявителей до покрытия оставшейся потребности в целевой подготовке специалистов, </a:t>
            </a:r>
            <a:r>
              <a:rPr lang="ru-RU" b="1" dirty="0" smtClean="0">
                <a:solidFill>
                  <a:srgbClr val="FF0000"/>
                </a:solidFill>
              </a:rPr>
              <a:t>но </a:t>
            </a:r>
            <a:r>
              <a:rPr lang="ru-RU" b="1" dirty="0">
                <a:solidFill>
                  <a:srgbClr val="FF0000"/>
                </a:solidFill>
              </a:rPr>
              <a:t>не позднее, чем до 27 </a:t>
            </a:r>
            <a:r>
              <a:rPr lang="ru-RU" b="1" dirty="0" smtClean="0">
                <a:solidFill>
                  <a:srgbClr val="FF0000"/>
                </a:solidFill>
              </a:rPr>
              <a:t>июня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7208" y="4177552"/>
            <a:ext cx="11253121" cy="1107334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1. Публикация информации </a:t>
            </a:r>
            <a:r>
              <a:rPr lang="ru-RU" sz="1600" b="1" dirty="0">
                <a:solidFill>
                  <a:schemeClr val="tx1"/>
                </a:solidFill>
              </a:rPr>
              <a:t>о возобновлении приема документов на сайте учреждения </a:t>
            </a:r>
            <a:r>
              <a:rPr lang="ru-RU" sz="1600" b="1" dirty="0" smtClean="0">
                <a:solidFill>
                  <a:schemeClr val="tx1"/>
                </a:solidFill>
              </a:rPr>
              <a:t>                             </a:t>
            </a:r>
            <a:r>
              <a:rPr lang="ru-RU" sz="1600" b="1" dirty="0" smtClean="0">
                <a:solidFill>
                  <a:srgbClr val="FF0000"/>
                </a:solidFill>
              </a:rPr>
              <a:t>не позднее </a:t>
            </a:r>
            <a:r>
              <a:rPr lang="ru-RU" sz="1600" b="1" dirty="0">
                <a:solidFill>
                  <a:srgbClr val="FF0000"/>
                </a:solidFill>
              </a:rPr>
              <a:t>5 </a:t>
            </a:r>
            <a:r>
              <a:rPr lang="ru-RU" sz="1600" b="1" dirty="0" smtClean="0">
                <a:solidFill>
                  <a:srgbClr val="FF0000"/>
                </a:solidFill>
              </a:rPr>
              <a:t>июня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в </a:t>
            </a:r>
            <a:r>
              <a:rPr lang="ru-RU" sz="1600" b="1" dirty="0">
                <a:solidFill>
                  <a:schemeClr val="tx1"/>
                </a:solidFill>
              </a:rPr>
              <a:t>целях открытости и доступности информации для граждан</a:t>
            </a:r>
            <a:r>
              <a:rPr lang="ru-RU" sz="1600" b="1" dirty="0" smtClean="0">
                <a:solidFill>
                  <a:schemeClr val="tx1"/>
                </a:solidFill>
              </a:rPr>
              <a:t>.	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2. Информацию </a:t>
            </a:r>
            <a:r>
              <a:rPr lang="ru-RU" sz="1600" b="1" dirty="0">
                <a:solidFill>
                  <a:schemeClr val="tx1"/>
                </a:solidFill>
              </a:rPr>
              <a:t>о возобновлении приема </a:t>
            </a:r>
            <a:r>
              <a:rPr lang="ru-RU" sz="1600" b="1" dirty="0" smtClean="0">
                <a:solidFill>
                  <a:schemeClr val="tx1"/>
                </a:solidFill>
              </a:rPr>
              <a:t>документов также необходимо в рабочем порядке направить </a:t>
            </a:r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в Комитет по здравоохранению на эл. почту: </a:t>
            </a:r>
            <a:r>
              <a:rPr lang="en-US" sz="1600" b="1" dirty="0" smtClean="0">
                <a:solidFill>
                  <a:schemeClr val="tx1"/>
                </a:solidFill>
                <a:hlinkClick r:id="rId3"/>
              </a:rPr>
              <a:t>gva@kzdrav.gov.spb.ru</a:t>
            </a:r>
            <a:r>
              <a:rPr lang="ru-RU" sz="1600" b="1" dirty="0" smtClean="0">
                <a:solidFill>
                  <a:schemeClr val="tx1"/>
                </a:solidFill>
              </a:rPr>
              <a:t>, </a:t>
            </a:r>
            <a:r>
              <a:rPr lang="en-US" sz="1600" b="1" dirty="0" smtClean="0">
                <a:solidFill>
                  <a:schemeClr val="tx1"/>
                </a:solidFill>
                <a:hlinkClick r:id="rId4"/>
              </a:rPr>
              <a:t>oms@kzdrav.gov.spb.ru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, </a:t>
            </a:r>
            <a:r>
              <a:rPr lang="en-US" sz="1600" b="1" dirty="0" smtClean="0">
                <a:solidFill>
                  <a:schemeClr val="tx1"/>
                </a:solidFill>
                <a:hlinkClick r:id="rId5"/>
              </a:rPr>
              <a:t>nad@kzdrav.gov.spb.ru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  	</a:t>
            </a:r>
            <a:endParaRPr lang="ru-RU" sz="1600" b="1" dirty="0">
              <a:solidFill>
                <a:srgbClr val="FF0000"/>
              </a:solidFill>
            </a:endParaRPr>
          </a:p>
        </p:txBody>
      </p:sp>
      <p:pic>
        <p:nvPicPr>
          <p:cNvPr id="13" name="Picture 2" descr="https://mediaprocessor.websimages.com/fit/1920x1920/vijaykantindia.webs.com/we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571" y="4532499"/>
            <a:ext cx="520147" cy="562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380655" y="5349367"/>
            <a:ext cx="6961438" cy="1114175"/>
          </a:xfrm>
          <a:prstGeom prst="roundRect">
            <a:avLst>
              <a:gd name="adj" fmla="val 8276"/>
            </a:avLst>
          </a:prstGeom>
          <a:solidFill>
            <a:srgbClr val="F8CB2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 </a:t>
            </a:r>
            <a:r>
              <a:rPr lang="ru-RU" sz="1600" b="1" dirty="0">
                <a:solidFill>
                  <a:schemeClr val="tx1"/>
                </a:solidFill>
              </a:rPr>
              <a:t>результатам возобновлённого приема документов 30 июня заключают договора о целевом обучении </a:t>
            </a:r>
            <a:r>
              <a:rPr lang="ru-RU" sz="1600" b="1" dirty="0" smtClean="0">
                <a:solidFill>
                  <a:schemeClr val="tx1"/>
                </a:solidFill>
              </a:rPr>
              <a:t>в </a:t>
            </a:r>
            <a:r>
              <a:rPr lang="ru-RU" sz="1600" b="1" dirty="0">
                <a:solidFill>
                  <a:schemeClr val="tx1"/>
                </a:solidFill>
              </a:rPr>
              <a:t>пределах оставшейся потребности и оформляют их в 2-х экземплярах по </a:t>
            </a:r>
            <a:r>
              <a:rPr lang="ru-RU" sz="1600" b="1" dirty="0" smtClean="0">
                <a:solidFill>
                  <a:schemeClr val="tx1"/>
                </a:solidFill>
              </a:rPr>
              <a:t>установленным формам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(конкурс на втором этапе не проводится!)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561385" y="5358331"/>
            <a:ext cx="4128590" cy="1114175"/>
          </a:xfrm>
          <a:prstGeom prst="roundRect">
            <a:avLst>
              <a:gd name="adj" fmla="val 8276"/>
            </a:avLst>
          </a:prstGeom>
          <a:solidFill>
            <a:srgbClr val="92D050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дата договора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30.06.2023</a:t>
            </a:r>
          </a:p>
        </p:txBody>
      </p:sp>
    </p:spTree>
    <p:extLst>
      <p:ext uri="{BB962C8B-B14F-4D97-AF65-F5344CB8AC3E}">
        <p14:creationId xmlns:p14="http://schemas.microsoft.com/office/powerpoint/2010/main" val="212353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34870</TotalTime>
  <Words>2222</Words>
  <Application>Microsoft Office PowerPoint</Application>
  <PresentationFormat>Произвольный</PresentationFormat>
  <Paragraphs>257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 целевом обучении и формировании потребности в подготовке специалистов медицинского профиля 2023-2027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мониторинга уровня смертности по основным классам причин смерти в динамике</dc:title>
  <dc:creator>Шеина Дарья Сергеевна</dc:creator>
  <cp:lastModifiedBy>Галицкий Вадим Александрович</cp:lastModifiedBy>
  <cp:revision>1760</cp:revision>
  <cp:lastPrinted>2023-03-14T07:47:27Z</cp:lastPrinted>
  <dcterms:created xsi:type="dcterms:W3CDTF">2017-09-06T11:42:11Z</dcterms:created>
  <dcterms:modified xsi:type="dcterms:W3CDTF">2023-03-14T13:26:02Z</dcterms:modified>
</cp:coreProperties>
</file>